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2" r:id="rId3"/>
    <p:sldId id="257" r:id="rId4"/>
    <p:sldId id="261" r:id="rId5"/>
    <p:sldId id="267" r:id="rId6"/>
    <p:sldId id="259" r:id="rId7"/>
    <p:sldId id="260" r:id="rId8"/>
    <p:sldId id="292" r:id="rId9"/>
    <p:sldId id="276" r:id="rId10"/>
    <p:sldId id="279" r:id="rId11"/>
    <p:sldId id="295" r:id="rId12"/>
    <p:sldId id="296" r:id="rId13"/>
    <p:sldId id="278" r:id="rId14"/>
    <p:sldId id="294" r:id="rId15"/>
    <p:sldId id="285" r:id="rId16"/>
    <p:sldId id="263" r:id="rId17"/>
    <p:sldId id="286" r:id="rId18"/>
    <p:sldId id="266" r:id="rId19"/>
    <p:sldId id="264" r:id="rId20"/>
    <p:sldId id="265" r:id="rId21"/>
    <p:sldId id="283" r:id="rId22"/>
    <p:sldId id="284" r:id="rId23"/>
    <p:sldId id="289" r:id="rId24"/>
    <p:sldId id="277" r:id="rId25"/>
    <p:sldId id="287" r:id="rId26"/>
    <p:sldId id="293" r:id="rId27"/>
    <p:sldId id="290" r:id="rId28"/>
    <p:sldId id="291" r:id="rId29"/>
    <p:sldId id="268" r:id="rId30"/>
    <p:sldId id="281" r:id="rId31"/>
    <p:sldId id="271" r:id="rId32"/>
    <p:sldId id="288" r:id="rId33"/>
    <p:sldId id="272" r:id="rId34"/>
    <p:sldId id="273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MmH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mdguidelines.com/renal-failure-acut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smtClean="0"/>
              <a:t> </a:t>
            </a:r>
            <a:endParaRPr lang="ar-IQ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Dr.AbdulWAHID</a:t>
            </a:r>
            <a:r>
              <a:rPr lang="en-US" b="1" dirty="0" smtClean="0">
                <a:solidFill>
                  <a:srgbClr val="C00000"/>
                </a:solidFill>
              </a:rPr>
              <a:t> M </a:t>
            </a:r>
            <a:r>
              <a:rPr lang="en-US" b="1" dirty="0" err="1" smtClean="0">
                <a:solidFill>
                  <a:srgbClr val="C00000"/>
                </a:solidFill>
              </a:rPr>
              <a:t>Salih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Ph.D. Surgery</a:t>
            </a:r>
          </a:p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1447800" y="2209800"/>
            <a:ext cx="61352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LIMBS INJURY</a:t>
            </a:r>
            <a:endParaRPr lang="ar-IQ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Principles of cast application</a:t>
            </a:r>
            <a:endParaRPr lang="en-US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Slabs or cylinders that have been well </a:t>
            </a:r>
            <a:r>
              <a:rPr lang="en-US" sz="4000" b="1" dirty="0" smtClean="0"/>
              <a:t>split</a:t>
            </a:r>
            <a:r>
              <a:rPr lang="en-US" b="1" dirty="0" smtClean="0"/>
              <a:t> </a:t>
            </a:r>
            <a:r>
              <a:rPr lang="en-US" dirty="0" smtClean="0"/>
              <a:t>are the only safe plasters to apply.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Never put;</a:t>
            </a:r>
          </a:p>
          <a:p>
            <a:pPr marL="1314450" lvl="2" indent="-514350"/>
            <a:r>
              <a:rPr lang="en-US" sz="3600" dirty="0" smtClean="0"/>
              <a:t> </a:t>
            </a:r>
            <a:r>
              <a:rPr lang="en-US" sz="3600" b="1" dirty="0" smtClean="0"/>
              <a:t>Complete</a:t>
            </a:r>
          </a:p>
          <a:p>
            <a:pPr marL="1314450" lvl="2" indent="-514350"/>
            <a:r>
              <a:rPr lang="en-US" sz="3600" dirty="0" smtClean="0"/>
              <a:t> </a:t>
            </a:r>
            <a:r>
              <a:rPr lang="en-US" sz="3600" b="1" dirty="0" err="1" smtClean="0"/>
              <a:t>Unsplit</a:t>
            </a:r>
            <a:endParaRPr lang="en-US" sz="3600" b="1" dirty="0" smtClean="0"/>
          </a:p>
          <a:p>
            <a:pPr marL="1314450" lvl="2" indent="-514350"/>
            <a:r>
              <a:rPr lang="en-US" sz="3600" dirty="0" smtClean="0"/>
              <a:t> </a:t>
            </a:r>
            <a:r>
              <a:rPr lang="en-US" sz="3600" b="1" dirty="0" smtClean="0"/>
              <a:t>Unpadded</a:t>
            </a:r>
            <a:r>
              <a:rPr lang="en-US" sz="3600" dirty="0" smtClean="0"/>
              <a:t> cylinder</a:t>
            </a:r>
          </a:p>
          <a:p>
            <a:pPr marL="1314450" lvl="2" indent="-514350"/>
            <a:r>
              <a:rPr lang="en-US" sz="3600" b="1" dirty="0" smtClean="0"/>
              <a:t>Tight </a:t>
            </a:r>
            <a:r>
              <a:rPr lang="en-US" sz="3600" dirty="0" smtClean="0"/>
              <a:t>bandages</a:t>
            </a:r>
            <a:endParaRPr lang="ar-IQ" sz="3600" dirty="0"/>
          </a:p>
        </p:txBody>
      </p:sp>
      <p:pic>
        <p:nvPicPr>
          <p:cNvPr id="10242" name="Picture 2" descr="http://fionasquietlife.co.uk/wp-content/uploads/2009/04/back-sl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999" y="1797536"/>
            <a:ext cx="2667001" cy="506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VASCULAR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possible vascular injury ;</a:t>
            </a:r>
          </a:p>
          <a:p>
            <a:r>
              <a:rPr lang="en-US" dirty="0" smtClean="0"/>
              <a:t>The Position Of The Missile </a:t>
            </a:r>
            <a:r>
              <a:rPr lang="en-US" sz="3600" b="1" dirty="0" smtClean="0"/>
              <a:t>Track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Presence Of A </a:t>
            </a:r>
            <a:r>
              <a:rPr lang="en-US" dirty="0" err="1" smtClean="0"/>
              <a:t>Subfascial</a:t>
            </a:r>
            <a:r>
              <a:rPr lang="en-US" dirty="0" smtClean="0"/>
              <a:t> </a:t>
            </a:r>
            <a:r>
              <a:rPr lang="en-US" sz="3600" b="1" dirty="0" err="1" smtClean="0"/>
              <a:t>Haematoma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After Resuscitation, Distal Pulses Remain </a:t>
            </a:r>
            <a:r>
              <a:rPr lang="en-US" sz="3600" b="1" dirty="0" smtClean="0"/>
              <a:t>Impalpable</a:t>
            </a:r>
            <a:r>
              <a:rPr lang="en-US" dirty="0" smtClean="0"/>
              <a:t>, </a:t>
            </a:r>
            <a:endParaRPr lang="ar-IQ" dirty="0"/>
          </a:p>
        </p:txBody>
      </p:sp>
      <p:pic>
        <p:nvPicPr>
          <p:cNvPr id="7170" name="Picture 2" descr="http://www.trauma.org/archive/vascular/images/vascskeletal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of arterial injury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Urgent</a:t>
            </a:r>
            <a:r>
              <a:rPr lang="en-US" dirty="0" smtClean="0"/>
              <a:t> surgical </a:t>
            </a:r>
            <a:r>
              <a:rPr lang="en-US" dirty="0" err="1" smtClean="0"/>
              <a:t>exposureas</a:t>
            </a:r>
            <a:r>
              <a:rPr lang="en-US" dirty="0" smtClean="0"/>
              <a:t> early as circumstances allow, preferably within </a:t>
            </a:r>
            <a:r>
              <a:rPr lang="en-US" sz="3600" b="1" dirty="0" smtClean="0"/>
              <a:t>six hours </a:t>
            </a:r>
            <a:r>
              <a:rPr lang="en-US" dirty="0" smtClean="0"/>
              <a:t>of injury. </a:t>
            </a:r>
          </a:p>
          <a:p>
            <a:r>
              <a:rPr lang="en-US" dirty="0" smtClean="0"/>
              <a:t>“</a:t>
            </a:r>
            <a:r>
              <a:rPr lang="en-US" sz="3600" b="1" dirty="0" smtClean="0"/>
              <a:t>LOOK AND SEE</a:t>
            </a:r>
            <a:r>
              <a:rPr lang="en-US" dirty="0" smtClean="0"/>
              <a:t>” is wiser than “wait and see”.</a:t>
            </a:r>
          </a:p>
          <a:p>
            <a:r>
              <a:rPr lang="en-US" dirty="0" smtClean="0"/>
              <a:t>Every effort should be made to </a:t>
            </a:r>
            <a:r>
              <a:rPr lang="en-US" sz="3600" b="1" dirty="0" smtClean="0"/>
              <a:t>repair</a:t>
            </a:r>
            <a:r>
              <a:rPr lang="en-US" dirty="0" smtClean="0"/>
              <a:t> arterial damage</a:t>
            </a:r>
          </a:p>
          <a:p>
            <a:r>
              <a:rPr lang="en-US" dirty="0" smtClean="0"/>
              <a:t>After major arterial </a:t>
            </a:r>
            <a:r>
              <a:rPr lang="en-US" sz="3600" b="1" dirty="0" smtClean="0"/>
              <a:t>ligation</a:t>
            </a:r>
          </a:p>
          <a:p>
            <a:pPr>
              <a:buNone/>
            </a:pPr>
            <a:r>
              <a:rPr lang="en-US" dirty="0" smtClean="0"/>
              <a:t> the incidence of limb </a:t>
            </a:r>
            <a:r>
              <a:rPr lang="en-US" sz="3600" b="1" dirty="0" smtClean="0"/>
              <a:t>gangrene</a:t>
            </a:r>
          </a:p>
          <a:p>
            <a:pPr>
              <a:buNone/>
            </a:pPr>
            <a:r>
              <a:rPr lang="en-US" dirty="0" smtClean="0"/>
              <a:t> is very high</a:t>
            </a:r>
          </a:p>
          <a:p>
            <a:r>
              <a:rPr lang="en-US" sz="3600" b="1" dirty="0" smtClean="0"/>
              <a:t>Fractures</a:t>
            </a:r>
            <a:r>
              <a:rPr lang="en-US" dirty="0" smtClean="0"/>
              <a:t> should be treated</a:t>
            </a:r>
          </a:p>
          <a:p>
            <a:pPr>
              <a:buNone/>
            </a:pPr>
            <a:r>
              <a:rPr lang="en-US" sz="3600" b="1" dirty="0" smtClean="0"/>
              <a:t>after </a:t>
            </a:r>
            <a:r>
              <a:rPr lang="en-US" sz="3600" b="1" dirty="0" smtClean="0"/>
              <a:t>vascular </a:t>
            </a:r>
            <a:r>
              <a:rPr lang="en-US" dirty="0" smtClean="0"/>
              <a:t>surgery</a:t>
            </a:r>
            <a:endParaRPr lang="en-US" sz="3600" dirty="0" smtClean="0"/>
          </a:p>
        </p:txBody>
      </p:sp>
      <p:pic>
        <p:nvPicPr>
          <p:cNvPr id="6146" name="Picture 2" descr="http://t3.gstatic.com/images?q=tbn:ANd9GcSIq5UUUzCEqLTcBsvkYD5khvaQ0xmI2YXCdLfgXi_K69RNly9xIfdj3h2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603171"/>
            <a:ext cx="2971801" cy="325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Circulation</a:t>
            </a:r>
            <a:r>
              <a:rPr lang="en-US" sz="4800" dirty="0" smtClean="0"/>
              <a:t> can be impaired by</a:t>
            </a:r>
            <a:endParaRPr lang="en-US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Complete, </a:t>
            </a:r>
            <a:r>
              <a:rPr lang="en-US" sz="3600" b="1" dirty="0" err="1" smtClean="0"/>
              <a:t>unsplit</a:t>
            </a:r>
            <a:r>
              <a:rPr lang="en-US" sz="3600" b="1" dirty="0" smtClean="0"/>
              <a:t>, unpadded</a:t>
            </a:r>
            <a:r>
              <a:rPr lang="en-US" dirty="0" smtClean="0"/>
              <a:t> cylinder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Tight bandages </a:t>
            </a:r>
            <a:r>
              <a:rPr lang="en-US" dirty="0" smtClean="0"/>
              <a:t>applied to a limb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Swelling</a:t>
            </a:r>
            <a:r>
              <a:rPr lang="en-US" dirty="0" smtClean="0"/>
              <a:t> occurs in a limb within the first </a:t>
            </a:r>
            <a:r>
              <a:rPr lang="en-US" b="1" dirty="0" smtClean="0"/>
              <a:t>24 – 48 hours </a:t>
            </a:r>
            <a:r>
              <a:rPr lang="en-US" dirty="0" smtClean="0"/>
              <a:t>after;</a:t>
            </a:r>
          </a:p>
          <a:p>
            <a:pPr marL="514350" indent="-514350">
              <a:buNone/>
            </a:pPr>
            <a:r>
              <a:rPr lang="en-US" dirty="0" smtClean="0"/>
              <a:t>			Fracture,</a:t>
            </a:r>
          </a:p>
          <a:p>
            <a:pPr marL="514350" indent="-514350">
              <a:buNone/>
            </a:pPr>
            <a:r>
              <a:rPr lang="en-US" dirty="0" smtClean="0"/>
              <a:t>			severe sprain, </a:t>
            </a:r>
          </a:p>
          <a:p>
            <a:pPr marL="514350" indent="-514350">
              <a:buNone/>
            </a:pPr>
            <a:r>
              <a:rPr lang="en-US" dirty="0" smtClean="0"/>
              <a:t>			wound or operation; 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ar-IQ" dirty="0"/>
          </a:p>
        </p:txBody>
      </p:sp>
      <p:pic>
        <p:nvPicPr>
          <p:cNvPr id="11266" name="Picture 2" descr="http://ars.els-cdn.com/content/image/1-s2.0-S0895796712000051-g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4410074"/>
            <a:ext cx="352425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9154" name="Picture 2" descr="http://www.rch.org.au/uploadedImages/Main/Content/fractureeducation/Figure-36-A-Supracondylar-complete-c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"/>
            <a:ext cx="9144000" cy="6822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62" name="Picture 2" descr="http://img.medscape.com/pi/features/slideshow-slide/upper-extremity-pain/f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78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Signs of compartment syndrome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4754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sz="4800" b="1" dirty="0" smtClean="0"/>
              <a:t>7 P’s</a:t>
            </a:r>
            <a:r>
              <a:rPr lang="en-US" dirty="0" smtClean="0"/>
              <a:t>”: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</a:t>
            </a:r>
            <a:r>
              <a:rPr lang="en-US" sz="3600" b="1" dirty="0" smtClean="0"/>
              <a:t>pain</a:t>
            </a:r>
            <a:r>
              <a:rPr lang="en-US" dirty="0" smtClean="0"/>
              <a:t> at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Pain with </a:t>
            </a:r>
            <a:r>
              <a:rPr lang="en-US" sz="3600" b="1" dirty="0" smtClean="0"/>
              <a:t>passive</a:t>
            </a:r>
            <a:r>
              <a:rPr lang="en-US" dirty="0" smtClean="0"/>
              <a:t> stretch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/>
              <a:t>Parasthesia</a:t>
            </a:r>
            <a:r>
              <a:rPr lang="en-US" dirty="0" smtClean="0"/>
              <a:t> </a:t>
            </a:r>
            <a:r>
              <a:rPr lang="en-US" dirty="0" smtClean="0"/>
              <a:t>(tingling and numbness)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900" b="1" dirty="0" smtClean="0"/>
              <a:t>Paresis</a:t>
            </a:r>
            <a:r>
              <a:rPr lang="en-US" dirty="0" smtClean="0"/>
              <a:t> (weakness)  </a:t>
            </a:r>
            <a:r>
              <a:rPr lang="en-US" b="1" dirty="0" smtClean="0"/>
              <a:t>impaired movement 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900" b="1" dirty="0" smtClean="0"/>
              <a:t>Pulses</a:t>
            </a:r>
            <a:r>
              <a:rPr lang="en-US" dirty="0" smtClean="0"/>
              <a:t> (diminished pulses in the affected limb)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900" b="1" dirty="0" smtClean="0"/>
              <a:t>Pallor</a:t>
            </a:r>
            <a:r>
              <a:rPr lang="en-US" dirty="0" smtClean="0"/>
              <a:t> (loss of normal color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900" b="1" dirty="0" smtClean="0"/>
              <a:t>Persistent</a:t>
            </a:r>
            <a:r>
              <a:rPr lang="en-US" dirty="0" smtClean="0"/>
              <a:t> cold</a:t>
            </a:r>
          </a:p>
          <a:p>
            <a:endParaRPr lang="en-US" dirty="0" smtClean="0"/>
          </a:p>
          <a:p>
            <a:r>
              <a:rPr lang="en-US" b="1" dirty="0" smtClean="0"/>
              <a:t>Pressure </a:t>
            </a:r>
            <a:r>
              <a:rPr lang="en-US" dirty="0" smtClean="0"/>
              <a:t>(tense)</a:t>
            </a:r>
          </a:p>
          <a:p>
            <a:endParaRPr lang="en-US" dirty="0" smtClean="0"/>
          </a:p>
        </p:txBody>
      </p:sp>
      <p:pic>
        <p:nvPicPr>
          <p:cNvPr id="22530" name="Picture 2" descr="http://2.bp.blogspot.com/_CJ4JyVtxylg/TTlOvAcvXQI/AAAAAAAAATA/UVdWzIthNVo/s1600/view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669" y="4114800"/>
            <a:ext cx="423333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b="1" dirty="0" err="1" smtClean="0"/>
              <a:t>tonometer</a:t>
            </a:r>
            <a:r>
              <a:rPr lang="en-US" dirty="0" smtClean="0"/>
              <a:t> to directly measure pressure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indication for </a:t>
            </a:r>
            <a:r>
              <a:rPr lang="en-US" sz="3600" b="1" dirty="0" err="1" smtClean="0"/>
              <a:t>fasciotomy</a:t>
            </a:r>
            <a:r>
              <a:rPr lang="en-US" dirty="0" smtClean="0"/>
              <a:t>; </a:t>
            </a:r>
            <a:r>
              <a:rPr lang="en-US" dirty="0" err="1" smtClean="0"/>
              <a:t>intracompartmental</a:t>
            </a:r>
            <a:r>
              <a:rPr lang="en-US" dirty="0" smtClean="0"/>
              <a:t> pressure </a:t>
            </a:r>
            <a:r>
              <a:rPr lang="en-US" sz="3900" b="1" dirty="0" smtClean="0"/>
              <a:t>&gt;30 </a:t>
            </a:r>
            <a:r>
              <a:rPr lang="en-US" sz="3900" b="1" dirty="0" smtClean="0">
                <a:hlinkClick r:id="rId2" action="ppaction://hlinkfile" tooltip="MmHg"/>
              </a:rPr>
              <a:t>mmHg</a:t>
            </a:r>
            <a:r>
              <a:rPr lang="en-US" sz="3900" b="1" baseline="30000" dirty="0" smtClean="0">
                <a:hlinkClick r:id=""/>
              </a:rPr>
              <a:t>[10</a:t>
            </a:r>
            <a:r>
              <a:rPr lang="en-US" baseline="30000" dirty="0" smtClean="0">
                <a:hlinkClick r:id=""/>
              </a:rPr>
              <a:t>]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3900" b="1" dirty="0" smtClean="0"/>
              <a:t>&lt;30 mmHg </a:t>
            </a:r>
            <a:r>
              <a:rPr lang="en-US" dirty="0" smtClean="0"/>
              <a:t>difference between </a:t>
            </a:r>
            <a:r>
              <a:rPr lang="en-US" dirty="0" err="1" smtClean="0"/>
              <a:t>intracompartmental</a:t>
            </a:r>
            <a:r>
              <a:rPr lang="en-US" dirty="0" smtClean="0"/>
              <a:t> pressure and </a:t>
            </a:r>
            <a:r>
              <a:rPr lang="en-US" sz="3900" b="1" dirty="0" smtClean="0"/>
              <a:t>diastolic blood </a:t>
            </a:r>
            <a:r>
              <a:rPr lang="en-US" dirty="0" smtClean="0"/>
              <a:t>pressure</a:t>
            </a:r>
            <a:endParaRPr lang="ar-IQ" dirty="0"/>
          </a:p>
        </p:txBody>
      </p:sp>
      <p:pic>
        <p:nvPicPr>
          <p:cNvPr id="41986" name="Picture 2" descr="Photo showing testing for chronic exertional compartment syndrome 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14400"/>
            <a:ext cx="3733800" cy="3886200"/>
          </a:xfrm>
          <a:prstGeom prst="rect">
            <a:avLst/>
          </a:prstGeom>
          <a:noFill/>
        </p:spPr>
      </p:pic>
      <p:pic>
        <p:nvPicPr>
          <p:cNvPr id="19458" name="Picture 2" descr="http://www.mipm.de/cms/upload/bilder/produkte/cpms_gro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038600"/>
            <a:ext cx="4495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/>
              <a:t>Indications for </a:t>
            </a:r>
            <a:r>
              <a:rPr lang="en-US" b="1" i="1" dirty="0" err="1" smtClean="0"/>
              <a:t>fasciotomy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dirty="0" smtClean="0"/>
              <a:t>wounds directly involving the </a:t>
            </a:r>
            <a:r>
              <a:rPr lang="en-US" b="1" dirty="0" smtClean="0"/>
              <a:t>calf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concomitant major </a:t>
            </a:r>
            <a:r>
              <a:rPr lang="en-US" b="1" dirty="0" smtClean="0"/>
              <a:t>venous</a:t>
            </a:r>
            <a:r>
              <a:rPr lang="en-US" dirty="0" smtClean="0"/>
              <a:t> injuries;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clinical compartment </a:t>
            </a:r>
            <a:r>
              <a:rPr lang="en-US" dirty="0" smtClean="0"/>
              <a:t>compression syndrome in the immediate </a:t>
            </a:r>
            <a:r>
              <a:rPr lang="en-US" b="1" dirty="0" smtClean="0"/>
              <a:t>postoperative</a:t>
            </a:r>
            <a:r>
              <a:rPr lang="en-US" dirty="0" smtClean="0"/>
              <a:t> period;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the </a:t>
            </a:r>
            <a:r>
              <a:rPr lang="en-US" b="1" dirty="0" err="1" smtClean="0"/>
              <a:t>ischaemic</a:t>
            </a:r>
            <a:r>
              <a:rPr lang="en-US" dirty="0" smtClean="0"/>
              <a:t> state has existed for longer than </a:t>
            </a:r>
            <a:r>
              <a:rPr lang="en-US" b="1" dirty="0" smtClean="0"/>
              <a:t>4-6 hours </a:t>
            </a:r>
            <a:r>
              <a:rPr lang="en-US" dirty="0" smtClean="0"/>
              <a:t>before arterial surgery;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major </a:t>
            </a:r>
            <a:r>
              <a:rPr lang="en-US" b="1" dirty="0" smtClean="0"/>
              <a:t>arterial injury </a:t>
            </a:r>
            <a:r>
              <a:rPr lang="en-US" dirty="0" smtClean="0"/>
              <a:t>to the limbs.</a:t>
            </a:r>
          </a:p>
          <a:p>
            <a:endParaRPr lang="ar-IQ" dirty="0"/>
          </a:p>
        </p:txBody>
      </p:sp>
      <p:pic>
        <p:nvPicPr>
          <p:cNvPr id="11266" name="Picture 2" descr="http://2.bp.blogspot.com/-KKlJNo7iggw/UAVmgAyIq1I/AAAAAAAADmc/eYIBPrhcJOE/s1600/forearm_facio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183630" y="468629"/>
            <a:ext cx="3429000" cy="249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The </a:t>
            </a:r>
            <a:r>
              <a:rPr lang="en-US" sz="6000" i="1" dirty="0" smtClean="0"/>
              <a:t>anterior and lateral </a:t>
            </a:r>
            <a:r>
              <a:rPr lang="en-US" sz="6000" i="1" dirty="0" err="1" smtClean="0"/>
              <a:t>fascial</a:t>
            </a:r>
            <a:r>
              <a:rPr lang="en-US" sz="6000" i="1" dirty="0" smtClean="0"/>
              <a:t> compartments</a:t>
            </a:r>
            <a:endParaRPr lang="ar-IQ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A single longitudinal incision </a:t>
            </a:r>
            <a:r>
              <a:rPr lang="en-US" sz="3600" b="1" dirty="0" smtClean="0"/>
              <a:t>15 cm </a:t>
            </a:r>
            <a:r>
              <a:rPr lang="en-US" sz="2800" dirty="0" smtClean="0"/>
              <a:t>in length</a:t>
            </a:r>
          </a:p>
          <a:p>
            <a:r>
              <a:rPr lang="en-US" sz="2800" dirty="0" smtClean="0"/>
              <a:t>Placed </a:t>
            </a:r>
            <a:r>
              <a:rPr lang="en-US" sz="3600" b="1" dirty="0" smtClean="0"/>
              <a:t>halfway</a:t>
            </a:r>
            <a:r>
              <a:rPr lang="en-US" sz="2800" dirty="0" smtClean="0"/>
              <a:t> down the leg,</a:t>
            </a:r>
          </a:p>
          <a:p>
            <a:r>
              <a:rPr lang="en-US" sz="3600" b="1" dirty="0" smtClean="0"/>
              <a:t>2 cm anterior </a:t>
            </a:r>
            <a:r>
              <a:rPr lang="en-US" sz="2800" dirty="0" smtClean="0"/>
              <a:t>to the shaft of the </a:t>
            </a:r>
            <a:r>
              <a:rPr lang="en-US" sz="3600" b="1" dirty="0" smtClean="0"/>
              <a:t>fibula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Dividing the anterior and lateral compartments,</a:t>
            </a:r>
          </a:p>
          <a:p>
            <a:endParaRPr lang="ar-IQ" dirty="0"/>
          </a:p>
        </p:txBody>
      </p:sp>
      <p:pic>
        <p:nvPicPr>
          <p:cNvPr id="19460" name="Picture 4" descr="http://ars.els-cdn.com/content/image/1-s2.0-S1877056810001738-g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319" y="4267200"/>
            <a:ext cx="752268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WOUNDS OF LIMBS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50-75%</a:t>
            </a:r>
            <a:r>
              <a:rPr lang="en-US" dirty="0" smtClean="0"/>
              <a:t> of all </a:t>
            </a:r>
            <a:r>
              <a:rPr lang="en-US" b="1" dirty="0" smtClean="0"/>
              <a:t>missile</a:t>
            </a:r>
            <a:r>
              <a:rPr lang="en-US" dirty="0" smtClean="0"/>
              <a:t> wounds and </a:t>
            </a:r>
            <a:r>
              <a:rPr lang="en-US" b="1" dirty="0" smtClean="0"/>
              <a:t>blast</a:t>
            </a:r>
            <a:r>
              <a:rPr lang="en-US" dirty="0" smtClean="0"/>
              <a:t> injuries involve the limbs</a:t>
            </a:r>
          </a:p>
        </p:txBody>
      </p:sp>
      <p:pic>
        <p:nvPicPr>
          <p:cNvPr id="30722" name="Picture 2" descr="http://ispr.info/files/2012/10/VirtualW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95599"/>
            <a:ext cx="57150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i="1" dirty="0" smtClean="0"/>
              <a:t>two posterior compartments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Single Longitudinal Incision </a:t>
            </a:r>
            <a:r>
              <a:rPr lang="en-US" sz="3600" b="1" dirty="0" smtClean="0"/>
              <a:t>15 Cm </a:t>
            </a:r>
            <a:r>
              <a:rPr lang="en-US" dirty="0" smtClean="0"/>
              <a:t>In Length In The Distal Part Of The Leg</a:t>
            </a:r>
          </a:p>
          <a:p>
            <a:r>
              <a:rPr lang="en-US" sz="3600" b="1" dirty="0" smtClean="0"/>
              <a:t> 2 Cm Posterior </a:t>
            </a:r>
            <a:r>
              <a:rPr lang="en-US" dirty="0" smtClean="0"/>
              <a:t>To The Palpable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Posteromedial</a:t>
            </a:r>
            <a:r>
              <a:rPr lang="en-US" dirty="0" smtClean="0"/>
              <a:t> Edge Of The </a:t>
            </a:r>
            <a:r>
              <a:rPr lang="en-US" sz="3600" b="1" dirty="0" smtClean="0"/>
              <a:t>Tibia</a:t>
            </a:r>
            <a:r>
              <a:rPr lang="en-US" dirty="0" smtClean="0"/>
              <a:t>.</a:t>
            </a:r>
            <a:endParaRPr lang="en-US" dirty="0" smtClean="0"/>
          </a:p>
          <a:p>
            <a:endParaRPr lang="ar-IQ" dirty="0"/>
          </a:p>
        </p:txBody>
      </p:sp>
      <p:pic>
        <p:nvPicPr>
          <p:cNvPr id="18434" name="Picture 2" descr="http://t1.gstatic.com/images?q=tbn:ANd9GcTx4YQkGu0Ld5oBF0Lnk3EipI6R5YNGodPC35QH0RDJD7d8wTPS4LGnQVG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599"/>
            <a:ext cx="4328004" cy="3200401"/>
          </a:xfrm>
          <a:prstGeom prst="rect">
            <a:avLst/>
          </a:prstGeom>
          <a:noFill/>
        </p:spPr>
      </p:pic>
      <p:pic>
        <p:nvPicPr>
          <p:cNvPr id="19458" name="Picture 2" descr="http://findlaw.doereport.com/imagescooked/25001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2743199"/>
            <a:ext cx="3171825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http://4.bp.blogspot.com/-SEvMJuRRVNw/Ta92enRDDEI/AAAAAAAAARg/rdLx9Hp6UNI/s1600/fascio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89"/>
            <a:ext cx="5943600" cy="682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9938" name="Picture 2" descr="http://www.doereport.com/imagescooked/18069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41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err="1" smtClean="0"/>
              <a:t>Fasciotomy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sz="3600" b="1" dirty="0" smtClean="0"/>
              <a:t>deep fascia must be incised </a:t>
            </a:r>
            <a:r>
              <a:rPr lang="en-US" dirty="0" smtClean="0"/>
              <a:t>along the length of the skin incision</a:t>
            </a:r>
          </a:p>
          <a:p>
            <a:pPr>
              <a:buNone/>
            </a:pPr>
            <a:r>
              <a:rPr lang="en-US" dirty="0" smtClean="0"/>
              <a:t>allows </a:t>
            </a:r>
            <a:r>
              <a:rPr lang="en-US" sz="3600" b="1" dirty="0" smtClean="0"/>
              <a:t>wide and deep retraction</a:t>
            </a:r>
          </a:p>
          <a:p>
            <a:pPr>
              <a:buNone/>
            </a:pPr>
            <a:r>
              <a:rPr lang="en-US" dirty="0" smtClean="0"/>
              <a:t>left open to allow post-operative </a:t>
            </a:r>
            <a:r>
              <a:rPr lang="en-US" dirty="0" err="1" smtClean="0"/>
              <a:t>oedematous</a:t>
            </a:r>
            <a:r>
              <a:rPr lang="en-US" dirty="0" smtClean="0"/>
              <a:t> and congested tissue to </a:t>
            </a:r>
            <a:r>
              <a:rPr lang="en-US" sz="3600" b="1" dirty="0" smtClean="0"/>
              <a:t>swell without tension</a:t>
            </a:r>
            <a:endParaRPr lang="en-US" b="1" dirty="0" smtClean="0"/>
          </a:p>
          <a:p>
            <a:pPr>
              <a:buNone/>
            </a:pPr>
            <a:r>
              <a:rPr lang="en-US" sz="3600" b="1" dirty="0" smtClean="0"/>
              <a:t>exposes the depths </a:t>
            </a:r>
            <a:r>
              <a:rPr lang="en-US" dirty="0" smtClean="0"/>
              <a:t>of the wound</a:t>
            </a:r>
            <a:endParaRPr lang="en-US" sz="3600" dirty="0" smtClean="0"/>
          </a:p>
          <a:p>
            <a:pPr>
              <a:buNone/>
            </a:pPr>
            <a:endParaRPr lang="ar-IQ" sz="3600" dirty="0"/>
          </a:p>
        </p:txBody>
      </p:sp>
      <p:pic>
        <p:nvPicPr>
          <p:cNvPr id="4" name="Picture 2" descr="http://ars.els-cdn.com/content/image/1-s2.0-S174868150801228X-g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750" y="4191000"/>
            <a:ext cx="39632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i="1" dirty="0" err="1" smtClean="0"/>
              <a:t>Fasciotomy</a:t>
            </a:r>
            <a:endParaRPr lang="ar-IQ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r>
              <a:rPr lang="en-US" dirty="0" smtClean="0"/>
              <a:t>The wounds should be left </a:t>
            </a:r>
          </a:p>
          <a:p>
            <a:pPr>
              <a:buNone/>
            </a:pPr>
            <a:r>
              <a:rPr lang="en-US" dirty="0" smtClean="0"/>
              <a:t>open for </a:t>
            </a:r>
            <a:r>
              <a:rPr lang="en-US" sz="3600" b="1" dirty="0" smtClean="0"/>
              <a:t>delayed closure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17410" name="Picture 2" descr="http://ars.els-cdn.com/content/image/1-s2.0-S1083751508000065-g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953000" cy="2438400"/>
          </a:xfrm>
          <a:prstGeom prst="rect">
            <a:avLst/>
          </a:prstGeom>
          <a:noFill/>
        </p:spPr>
      </p:pic>
      <p:pic>
        <p:nvPicPr>
          <p:cNvPr id="17412" name="Picture 4" descr="http://saveyourself.ca/resources/images/fasciotomy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931" y="1295400"/>
            <a:ext cx="394107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Complications</a:t>
            </a:r>
            <a:endParaRPr lang="ar-IQ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086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Muscle and nerve </a:t>
            </a:r>
            <a:r>
              <a:rPr lang="en-US" dirty="0" smtClean="0"/>
              <a:t>cell death</a:t>
            </a:r>
          </a:p>
          <a:p>
            <a:r>
              <a:rPr lang="en-US" dirty="0" smtClean="0"/>
              <a:t> deformity, paralysis, permanent muscle contraction (</a:t>
            </a:r>
            <a:r>
              <a:rPr lang="en-US" b="1" dirty="0" smtClean="0"/>
              <a:t>Volkmann's</a:t>
            </a:r>
            <a:r>
              <a:rPr lang="en-US" dirty="0" smtClean="0"/>
              <a:t> contracture),</a:t>
            </a:r>
          </a:p>
          <a:p>
            <a:r>
              <a:rPr lang="en-US" dirty="0" smtClean="0"/>
              <a:t>systemic infection </a:t>
            </a:r>
            <a:r>
              <a:rPr lang="en-US" b="1" dirty="0" smtClean="0"/>
              <a:t>(sepsis) </a:t>
            </a:r>
            <a:endParaRPr lang="en-US" b="1" dirty="0" smtClean="0"/>
          </a:p>
          <a:p>
            <a:r>
              <a:rPr lang="en-US" dirty="0" smtClean="0"/>
              <a:t>and </a:t>
            </a:r>
            <a:r>
              <a:rPr lang="en-US" dirty="0" smtClean="0">
                <a:hlinkClick r:id="rId2" action="ppaction://hlinkfile"/>
              </a:rPr>
              <a:t>renal failure</a:t>
            </a:r>
            <a:r>
              <a:rPr lang="en-US" dirty="0" smtClean="0"/>
              <a:t>.)</a:t>
            </a:r>
          </a:p>
          <a:p>
            <a:r>
              <a:rPr lang="en-US" b="1" dirty="0" smtClean="0"/>
              <a:t>amputation</a:t>
            </a:r>
            <a:endParaRPr lang="ar-IQ" b="1" dirty="0"/>
          </a:p>
        </p:txBody>
      </p:sp>
      <p:pic>
        <p:nvPicPr>
          <p:cNvPr id="43010" name="Picture 2" descr="http://www.unboundedmedicine.com/wp-content/Volk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2425" y="4114800"/>
            <a:ext cx="49815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http://www.primary-surgery.org/ps/vol2/html/images/img-02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73819"/>
            <a:ext cx="4800600" cy="6784181"/>
          </a:xfrm>
          <a:prstGeom prst="rect">
            <a:avLst/>
          </a:prstGeom>
          <a:noFill/>
        </p:spPr>
      </p:pic>
      <p:pic>
        <p:nvPicPr>
          <p:cNvPr id="50178" name="Picture 2" descr="http://a248.e.akamai.net/7/248/432/20120426191649/www.msdlatinamerica.com/ebooks/HandSurgery/files/b20f467a3693b4e9fa8584c4ac32b0a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257300" y="1257300"/>
            <a:ext cx="6858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TENDON, NERVE </a:t>
            </a:r>
            <a:endParaRPr lang="ar-IQ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/>
              <a:t>No</a:t>
            </a:r>
            <a:r>
              <a:rPr lang="en-US" dirty="0" smtClean="0"/>
              <a:t> attempt should be made at primary;</a:t>
            </a:r>
          </a:p>
          <a:p>
            <a:r>
              <a:rPr lang="en-US" dirty="0" smtClean="0"/>
              <a:t> Tendon or nerve  repair, </a:t>
            </a:r>
          </a:p>
          <a:p>
            <a:pPr>
              <a:buNone/>
            </a:pPr>
            <a:r>
              <a:rPr lang="en-US" dirty="0" smtClean="0"/>
              <a:t>In Grossly </a:t>
            </a:r>
            <a:r>
              <a:rPr lang="en-US" sz="3600" b="1" dirty="0" smtClean="0"/>
              <a:t>contaminated</a:t>
            </a:r>
            <a:r>
              <a:rPr lang="en-US" dirty="0" smtClean="0"/>
              <a:t> wounds.</a:t>
            </a:r>
          </a:p>
        </p:txBody>
      </p:sp>
      <p:pic>
        <p:nvPicPr>
          <p:cNvPr id="14338" name="Picture 2" descr="http://shortnotesinplasticsurgery.files.wordpress.com/2011/09/nerve-graft-photos-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5400" b="1" dirty="0" smtClean="0"/>
              <a:t>Major Artery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injury to a major artery to the limb:</a:t>
            </a:r>
          </a:p>
          <a:p>
            <a:r>
              <a:rPr lang="en-US" dirty="0" smtClean="0"/>
              <a:t> must be either </a:t>
            </a:r>
            <a:r>
              <a:rPr lang="en-US" sz="4000" b="1" dirty="0" smtClean="0"/>
              <a:t>repaired </a:t>
            </a:r>
            <a:endParaRPr lang="en-US" b="1" dirty="0" smtClean="0"/>
          </a:p>
          <a:p>
            <a:r>
              <a:rPr lang="en-US" dirty="0" smtClean="0"/>
              <a:t>or replaced by a </a:t>
            </a:r>
            <a:r>
              <a:rPr lang="en-US" dirty="0" err="1" smtClean="0"/>
              <a:t>saphenous</a:t>
            </a:r>
            <a:r>
              <a:rPr lang="en-US" dirty="0" smtClean="0"/>
              <a:t> vein </a:t>
            </a:r>
            <a:r>
              <a:rPr lang="en-US" sz="4000" b="1" dirty="0" smtClean="0"/>
              <a:t>graft</a:t>
            </a:r>
            <a:r>
              <a:rPr lang="en-US" dirty="0" smtClean="0"/>
              <a:t> immediately</a:t>
            </a:r>
            <a:endParaRPr lang="ar-IQ" dirty="0"/>
          </a:p>
        </p:txBody>
      </p:sp>
      <p:pic>
        <p:nvPicPr>
          <p:cNvPr id="13314" name="Picture 2" descr="http://www.surgisphere.com/SurgRad/images/articles/January_2011/A03/A03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05200"/>
            <a:ext cx="6096000" cy="3352800"/>
          </a:xfrm>
          <a:prstGeom prst="rect">
            <a:avLst/>
          </a:prstGeom>
          <a:noFill/>
        </p:spPr>
      </p:pic>
      <p:pic>
        <p:nvPicPr>
          <p:cNvPr id="13316" name="Picture 4" descr="http://www.trauma.org/archive/vascular/images/repai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267198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INJURIES OF PERIPHERAL NERVES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May be injured </a:t>
            </a:r>
            <a:r>
              <a:rPr lang="en-US" sz="3600" b="1" dirty="0" smtClean="0"/>
              <a:t>alone </a:t>
            </a:r>
            <a:endParaRPr lang="en-US" b="1" dirty="0" smtClean="0"/>
          </a:p>
          <a:p>
            <a:r>
              <a:rPr lang="en-US" dirty="0" smtClean="0"/>
              <a:t> more commonly, in association </a:t>
            </a:r>
            <a:r>
              <a:rPr lang="en-US" sz="3600" b="1" dirty="0" smtClean="0"/>
              <a:t>with vascular </a:t>
            </a:r>
            <a:r>
              <a:rPr lang="en-US" dirty="0" smtClean="0"/>
              <a:t>damage or long bone </a:t>
            </a:r>
            <a:r>
              <a:rPr lang="en-US" sz="3600" b="1" dirty="0" smtClean="0"/>
              <a:t>fractures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18" name="Picture 2" descr="http://www.wheelessonline.com/image9/sci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24200"/>
            <a:ext cx="6096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Fractures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602163"/>
          </a:xfrm>
        </p:spPr>
        <p:txBody>
          <a:bodyPr/>
          <a:lstStyle/>
          <a:p>
            <a:r>
              <a:rPr lang="en-US" dirty="0" smtClean="0"/>
              <a:t>Should Be </a:t>
            </a:r>
            <a:r>
              <a:rPr lang="en-US" b="1" dirty="0" smtClean="0"/>
              <a:t>Stabilized</a:t>
            </a:r>
            <a:r>
              <a:rPr lang="en-US" dirty="0" smtClean="0"/>
              <a:t> To Avoid: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</a:t>
            </a:r>
            <a:r>
              <a:rPr lang="en-US" b="1" dirty="0" smtClean="0"/>
              <a:t>Further damage </a:t>
            </a:r>
            <a:r>
              <a:rPr lang="en-US" dirty="0" smtClean="0"/>
              <a:t>to surrounding tissue,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</a:t>
            </a:r>
            <a:r>
              <a:rPr lang="en-US" b="1" dirty="0" smtClean="0"/>
              <a:t>bleeding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</a:t>
            </a:r>
            <a:r>
              <a:rPr lang="en-US" b="1" dirty="0" smtClean="0"/>
              <a:t>pain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31746" name="Picture 2" descr="http://www.radiologybeyondatextbook.com/radiology/tutorials/images/fra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Nerve repair</a:t>
            </a:r>
            <a:endParaRPr lang="ar-IQ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638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sz="3600" b="1" dirty="0" smtClean="0"/>
              <a:t>multiple injuries</a:t>
            </a:r>
            <a:r>
              <a:rPr lang="en-US" dirty="0" smtClean="0"/>
              <a:t>, nerve repair is of the </a:t>
            </a:r>
            <a:r>
              <a:rPr lang="en-US" sz="3600" b="1" dirty="0" smtClean="0"/>
              <a:t>lowest priority. </a:t>
            </a:r>
          </a:p>
          <a:p>
            <a:r>
              <a:rPr lang="en-US" dirty="0" smtClean="0"/>
              <a:t>Nerve repairs are performed when wounds are </a:t>
            </a:r>
            <a:r>
              <a:rPr lang="en-US" sz="3600" b="1" dirty="0" smtClean="0"/>
              <a:t>healthy and clean</a:t>
            </a:r>
            <a:r>
              <a:rPr lang="en-US" dirty="0" smtClean="0"/>
              <a:t>, which is generally at least </a:t>
            </a:r>
            <a:r>
              <a:rPr lang="en-US" sz="3600" b="1" dirty="0" smtClean="0"/>
              <a:t>6 weeks </a:t>
            </a:r>
            <a:r>
              <a:rPr lang="en-US" dirty="0" smtClean="0"/>
              <a:t>after injury.</a:t>
            </a:r>
          </a:p>
          <a:p>
            <a:r>
              <a:rPr lang="en-US" dirty="0" smtClean="0"/>
              <a:t> Repair can safely be deferred for </a:t>
            </a:r>
            <a:r>
              <a:rPr lang="en-US" sz="3600" b="1" dirty="0" smtClean="0"/>
              <a:t>3 months </a:t>
            </a:r>
            <a:r>
              <a:rPr lang="en-US" dirty="0" smtClean="0"/>
              <a:t>but </a:t>
            </a:r>
            <a:r>
              <a:rPr lang="en-US" i="1" dirty="0" smtClean="0"/>
              <a:t>contractures must not be permitted to develop.</a:t>
            </a:r>
            <a:endParaRPr lang="en-US" dirty="0" smtClean="0"/>
          </a:p>
        </p:txBody>
      </p:sp>
      <p:pic>
        <p:nvPicPr>
          <p:cNvPr id="8194" name="Picture 2" descr="http://www.facialnervecenter.org/images_interventions/Nerve_rep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828800"/>
            <a:ext cx="3581400" cy="502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indications for </a:t>
            </a:r>
            <a:r>
              <a:rPr lang="en-US" sz="5300" b="1" dirty="0" smtClean="0"/>
              <a:t>Amputation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severe</a:t>
            </a:r>
            <a:r>
              <a:rPr lang="en-US" dirty="0" smtClean="0"/>
              <a:t> damage: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chance of recovery of </a:t>
            </a:r>
            <a:r>
              <a:rPr lang="en-US" sz="3600" b="1" dirty="0" smtClean="0"/>
              <a:t>function</a:t>
            </a:r>
            <a:r>
              <a:rPr lang="en-US" dirty="0" smtClean="0"/>
              <a:t> of any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mangled, grossly </a:t>
            </a:r>
            <a:r>
              <a:rPr lang="en-US" sz="3600" b="1" dirty="0" smtClean="0"/>
              <a:t>contaminated</a:t>
            </a:r>
            <a:r>
              <a:rPr lang="en-US" dirty="0" smtClean="0"/>
              <a:t> wounds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overwhelming </a:t>
            </a:r>
            <a:r>
              <a:rPr lang="en-US" sz="3600" b="1" dirty="0" smtClean="0"/>
              <a:t>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established </a:t>
            </a:r>
            <a:r>
              <a:rPr lang="en-US" sz="3600" b="1" dirty="0" smtClean="0"/>
              <a:t>gangrene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continued infection associated </a:t>
            </a:r>
          </a:p>
          <a:p>
            <a:pPr marL="514350" indent="-514350">
              <a:buNone/>
            </a:pPr>
            <a:r>
              <a:rPr lang="en-US" dirty="0" smtClean="0"/>
              <a:t>with </a:t>
            </a:r>
            <a:r>
              <a:rPr lang="en-US" sz="3600" b="1" dirty="0" smtClean="0"/>
              <a:t>severe nerve and bone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3600" b="1" dirty="0" smtClean="0"/>
              <a:t>secondary </a:t>
            </a:r>
            <a:r>
              <a:rPr lang="en-US" sz="3600" b="1" dirty="0" err="1" smtClean="0"/>
              <a:t>haemorrhage</a:t>
            </a:r>
            <a:r>
              <a:rPr lang="en-US" dirty="0" smtClean="0"/>
              <a:t>, </a:t>
            </a:r>
          </a:p>
          <a:p>
            <a:pPr marL="514350" indent="-514350">
              <a:buNone/>
            </a:pPr>
            <a:r>
              <a:rPr lang="en-US" dirty="0" smtClean="0"/>
              <a:t>uncontrollable by other measures</a:t>
            </a:r>
          </a:p>
          <a:p>
            <a:pPr marL="514350" indent="-514350">
              <a:buNone/>
            </a:pPr>
            <a:r>
              <a:rPr lang="en-US" sz="3600" b="1" dirty="0" smtClean="0"/>
              <a:t>8. multiple</a:t>
            </a:r>
            <a:r>
              <a:rPr lang="en-US" dirty="0" smtClean="0"/>
              <a:t> injuries, </a:t>
            </a:r>
            <a:endParaRPr lang="ar-IQ" dirty="0"/>
          </a:p>
        </p:txBody>
      </p:sp>
      <p:pic>
        <p:nvPicPr>
          <p:cNvPr id="1028" name="Picture 4" descr="H:\images\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90800"/>
            <a:ext cx="2971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http://ars.els-cdn.com/content/image/1-s2.0-S0268089006000855-g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6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GAS GANGRENE</a:t>
            </a:r>
            <a:br>
              <a:rPr lang="en-US" b="1" dirty="0" smtClean="0"/>
            </a:b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The risk: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Foreign bodies </a:t>
            </a:r>
            <a:r>
              <a:rPr lang="en-US" dirty="0" smtClean="0"/>
              <a:t>in wounds such as clothing, soil, metal or wood,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Prolonged application of </a:t>
            </a:r>
            <a:r>
              <a:rPr lang="en-US" sz="3600" b="1" dirty="0" smtClean="0"/>
              <a:t>tourniquets</a:t>
            </a:r>
            <a:r>
              <a:rPr lang="en-US" dirty="0" smtClean="0"/>
              <a:t> or tight plasters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/>
              <a:t>Fascial</a:t>
            </a:r>
            <a:r>
              <a:rPr lang="en-US" sz="3600" b="1" dirty="0" smtClean="0"/>
              <a:t> </a:t>
            </a:r>
            <a:r>
              <a:rPr lang="en-US" sz="3600" b="1" dirty="0" smtClean="0"/>
              <a:t>compartment</a:t>
            </a:r>
          </a:p>
          <a:p>
            <a:pPr marL="742950" indent="-742950">
              <a:buNone/>
            </a:pPr>
            <a:r>
              <a:rPr lang="en-US" sz="3600" b="1" dirty="0" smtClean="0"/>
              <a:t> </a:t>
            </a:r>
            <a:r>
              <a:rPr lang="en-US" dirty="0" smtClean="0"/>
              <a:t>compression syndromes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Delayed treatment</a:t>
            </a:r>
          </a:p>
        </p:txBody>
      </p:sp>
      <p:pic>
        <p:nvPicPr>
          <p:cNvPr id="5" name="Picture 2" descr="H:\images\gas-gangrene_def_1881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2" y="3962401"/>
            <a:ext cx="434339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GAS GANGRENE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The incubation period ;</a:t>
            </a:r>
            <a:r>
              <a:rPr lang="en-US" dirty="0" smtClean="0"/>
              <a:t> less than </a:t>
            </a:r>
            <a:r>
              <a:rPr lang="en-US" sz="3600" b="1" dirty="0" smtClean="0"/>
              <a:t>three days</a:t>
            </a:r>
            <a:endParaRPr lang="en-US" b="1" dirty="0" smtClean="0"/>
          </a:p>
          <a:p>
            <a:r>
              <a:rPr lang="en-US" dirty="0" smtClean="0"/>
              <a:t>the sudden appearance of </a:t>
            </a:r>
            <a:r>
              <a:rPr lang="en-US" sz="3600" b="1" dirty="0" smtClean="0"/>
              <a:t>pain</a:t>
            </a:r>
            <a:r>
              <a:rPr lang="en-US" dirty="0" smtClean="0"/>
              <a:t> in the region of the wound.</a:t>
            </a:r>
          </a:p>
          <a:p>
            <a:r>
              <a:rPr lang="en-US" sz="3600" b="1" dirty="0" err="1" smtClean="0"/>
              <a:t>oedematous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drainage of thin serous or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900" b="1" dirty="0" err="1" smtClean="0"/>
              <a:t>serosanguinous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exudate</a:t>
            </a:r>
            <a:r>
              <a:rPr lang="en-US" sz="3900" b="1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sz="3900" b="1" dirty="0" smtClean="0"/>
              <a:t>pulse rate rises </a:t>
            </a:r>
            <a:r>
              <a:rPr lang="en-US" dirty="0" smtClean="0"/>
              <a:t>markedly </a:t>
            </a:r>
          </a:p>
          <a:p>
            <a:r>
              <a:rPr lang="en-US" dirty="0" smtClean="0"/>
              <a:t>but the temperature is rarely more than 38° C. </a:t>
            </a:r>
          </a:p>
          <a:p>
            <a:r>
              <a:rPr lang="en-US" dirty="0" smtClean="0"/>
              <a:t>clinically deteriorates</a:t>
            </a:r>
          </a:p>
          <a:p>
            <a:r>
              <a:rPr lang="en-US" dirty="0" smtClean="0"/>
              <a:t>within several hours becomes </a:t>
            </a:r>
            <a:r>
              <a:rPr lang="en-US" sz="3900" b="1" dirty="0" smtClean="0"/>
              <a:t>anxious</a:t>
            </a:r>
            <a:r>
              <a:rPr lang="en-US" dirty="0" smtClean="0"/>
              <a:t> and frightened</a:t>
            </a:r>
          </a:p>
          <a:p>
            <a:r>
              <a:rPr lang="en-US" sz="3900" b="1" dirty="0" err="1" smtClean="0"/>
              <a:t>hypotensive</a:t>
            </a:r>
            <a:r>
              <a:rPr lang="en-US" dirty="0" smtClean="0"/>
              <a:t> and may vomit in severe cases.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Picture 3" descr="H:\images\graphic-1_medi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905000"/>
            <a:ext cx="3429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GAS GANGRENE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Immediate surgical intervention </a:t>
            </a:r>
            <a:r>
              <a:rPr lang="en-US" dirty="0" smtClean="0"/>
              <a:t>is essential </a:t>
            </a:r>
            <a:endParaRPr lang="ar-IQ" dirty="0"/>
          </a:p>
        </p:txBody>
      </p:sp>
      <p:pic>
        <p:nvPicPr>
          <p:cNvPr id="1026" name="Picture 2" descr="http://farm5.static.flickr.com/79/275616530_1f8c078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4305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IMMOBILIZATION of entire limb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INDICATIONS;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sz="3600" b="1" dirty="0" smtClean="0"/>
              <a:t>severe soft tissue </a:t>
            </a:r>
            <a:r>
              <a:rPr lang="en-US" dirty="0" smtClean="0"/>
              <a:t>wounds of extremities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Fractures</a:t>
            </a:r>
            <a:r>
              <a:rPr lang="en-US" dirty="0" smtClean="0"/>
              <a:t> should initially be immobilized</a:t>
            </a:r>
          </a:p>
          <a:p>
            <a:endParaRPr lang="en-US" dirty="0" smtClean="0"/>
          </a:p>
        </p:txBody>
      </p:sp>
      <p:pic>
        <p:nvPicPr>
          <p:cNvPr id="24578" name="Picture 2" descr="http://jbjs.org/data/Journals/JBJS/938/s_2643fig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45227"/>
            <a:ext cx="4343400" cy="3112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 OF IMMOBILIZATION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Sling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plaster </a:t>
            </a:r>
            <a:r>
              <a:rPr lang="en-US" sz="3600" b="1" dirty="0" smtClean="0"/>
              <a:t>back slabs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 of </a:t>
            </a:r>
            <a:r>
              <a:rPr lang="en-US" sz="3600" b="1" dirty="0" smtClean="0"/>
              <a:t>splints</a:t>
            </a:r>
            <a:r>
              <a:rPr lang="en-US" b="1" dirty="0" smtClean="0"/>
              <a:t> </a:t>
            </a:r>
            <a:endParaRPr lang="en-US" dirty="0" smtClean="0"/>
          </a:p>
        </p:txBody>
      </p:sp>
      <p:pic>
        <p:nvPicPr>
          <p:cNvPr id="5" name="Picture 2" descr="http://www.theinfomine.com/wp-content/uploads/2010/08/sp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05200"/>
            <a:ext cx="3962400" cy="3352800"/>
          </a:xfrm>
          <a:prstGeom prst="rect">
            <a:avLst/>
          </a:prstGeom>
          <a:noFill/>
        </p:spPr>
      </p:pic>
      <p:pic>
        <p:nvPicPr>
          <p:cNvPr id="6" name="Picture 2" descr="http://www.wikem.org/w/images/e/e8/Sling_and_Swat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9565" y="914400"/>
            <a:ext cx="4174435" cy="2667000"/>
          </a:xfrm>
          <a:prstGeom prst="rect">
            <a:avLst/>
          </a:prstGeom>
          <a:noFill/>
        </p:spPr>
      </p:pic>
      <p:pic>
        <p:nvPicPr>
          <p:cNvPr id="7" name="Picture 2" descr="http://i1108.photobucket.com/albums/h411/Xaleah/backslab_c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The leg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/>
          <a:lstStyle/>
          <a:p>
            <a:r>
              <a:rPr lang="en-US" dirty="0" smtClean="0"/>
              <a:t>Splinted by </a:t>
            </a:r>
            <a:r>
              <a:rPr lang="en-US" b="1" dirty="0" smtClean="0"/>
              <a:t>binding it</a:t>
            </a:r>
          </a:p>
          <a:p>
            <a:pPr>
              <a:buNone/>
            </a:pPr>
            <a:r>
              <a:rPr lang="en-US" b="1" dirty="0" smtClean="0"/>
              <a:t> To the good leg</a:t>
            </a:r>
            <a:endParaRPr lang="ar-IQ" b="1" dirty="0"/>
          </a:p>
        </p:txBody>
      </p:sp>
      <p:pic>
        <p:nvPicPr>
          <p:cNvPr id="26626" name="Picture 2" descr="http://www.survivalprimer.com/211100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6662"/>
            <a:ext cx="9144000" cy="3353214"/>
          </a:xfrm>
          <a:prstGeom prst="rect">
            <a:avLst/>
          </a:prstGeom>
          <a:noFill/>
        </p:spPr>
      </p:pic>
      <p:pic>
        <p:nvPicPr>
          <p:cNvPr id="5" name="Picture 4" descr="http://helid.digicollection.org/documents/who43e/p12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3311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Thomas splint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sz="3600" dirty="0" smtClean="0"/>
              <a:t>Immobilize compound fractures of the femur and </a:t>
            </a:r>
            <a:r>
              <a:rPr lang="en-US" sz="3600" b="1" dirty="0" smtClean="0"/>
              <a:t>fractures around the knee joint</a:t>
            </a:r>
          </a:p>
          <a:p>
            <a:endParaRPr lang="ar-IQ" dirty="0"/>
          </a:p>
        </p:txBody>
      </p:sp>
      <p:pic>
        <p:nvPicPr>
          <p:cNvPr id="25602" name="Picture 2" descr="http://t3.gstatic.com/images?q=tbn:ANd9GcQPMu5P-goSBlhl-m4QlA5WbvHiwtQ09De1_Wsh3hiEk4y8XvGoV4uHcEv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475" y="2819401"/>
            <a:ext cx="5461526" cy="4038600"/>
          </a:xfrm>
          <a:prstGeom prst="rect">
            <a:avLst/>
          </a:prstGeom>
          <a:noFill/>
        </p:spPr>
      </p:pic>
      <p:pic>
        <p:nvPicPr>
          <p:cNvPr id="25606" name="Picture 6" descr="http://www.accessemergencymedicine.com/loadBinary.aspx?fileName=simo6_c001f014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1000"/>
            <a:ext cx="4724400" cy="393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 OF IMMOBILIZATION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4. Plaster </a:t>
            </a:r>
            <a:r>
              <a:rPr lang="en-US" dirty="0" smtClean="0"/>
              <a:t>of </a:t>
            </a:r>
            <a:r>
              <a:rPr lang="en-US" dirty="0" err="1" smtClean="0"/>
              <a:t>paris</a:t>
            </a:r>
            <a:r>
              <a:rPr lang="en-US" dirty="0" smtClean="0"/>
              <a:t> (</a:t>
            </a:r>
            <a:r>
              <a:rPr lang="en-US" dirty="0" smtClean="0"/>
              <a:t>pop)</a:t>
            </a:r>
          </a:p>
          <a:p>
            <a:pPr marL="514350" indent="-514350">
              <a:buNone/>
            </a:pPr>
            <a:r>
              <a:rPr lang="en-US" b="1" dirty="0" smtClean="0"/>
              <a:t>5. Skin or skeletal </a:t>
            </a:r>
            <a:r>
              <a:rPr lang="en-US" b="1" dirty="0" smtClean="0"/>
              <a:t>traction 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12290" name="Picture 2" descr="https://encrypted-tbn2.gstatic.com/images?q=tbn:ANd9GcSGI9OoUK2UoSZfWQAUsA3ICReDrHe855hLmM0mgFxP4OTdQq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5029200" cy="3962400"/>
          </a:xfrm>
          <a:prstGeom prst="rect">
            <a:avLst/>
          </a:prstGeom>
          <a:noFill/>
        </p:spPr>
      </p:pic>
      <p:pic>
        <p:nvPicPr>
          <p:cNvPr id="5" name="Picture 4" descr="http://www.wheelessonline.com/image7/frac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914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 OF IMMOBILIZATION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6. External fixation </a:t>
            </a:r>
            <a:r>
              <a:rPr lang="en-US" dirty="0" smtClean="0"/>
              <a:t> </a:t>
            </a:r>
            <a:endParaRPr lang="en-US" dirty="0" smtClean="0"/>
          </a:p>
        </p:txBody>
      </p:sp>
      <p:pic>
        <p:nvPicPr>
          <p:cNvPr id="23556" name="Picture 4" descr="http://www.eorthopod.com/images/ContentImages/Fractures/adult_fractures/adult_humerus_fx/adult_humerus_fx_treatment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43000"/>
            <a:ext cx="3810000" cy="4343400"/>
          </a:xfrm>
          <a:prstGeom prst="rect">
            <a:avLst/>
          </a:prstGeom>
          <a:noFill/>
        </p:spPr>
      </p:pic>
      <p:pic>
        <p:nvPicPr>
          <p:cNvPr id="26630" name="Picture 6" descr="http://www0.sun.ac.za/ortho/webct-ortho/general/exfix/uniplanar_exfix-tib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657599"/>
            <a:ext cx="5486399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812</Words>
  <Application>Microsoft Office PowerPoint</Application>
  <PresentationFormat>On-screen Show (4:3)</PresentationFormat>
  <Paragraphs>147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</vt:lpstr>
      <vt:lpstr>WOUNDS OF LIMBS</vt:lpstr>
      <vt:lpstr>Fractures</vt:lpstr>
      <vt:lpstr>IMMOBILIZATION of entire limb  </vt:lpstr>
      <vt:lpstr>METHODS OF IMMOBILIZATION</vt:lpstr>
      <vt:lpstr>The leg</vt:lpstr>
      <vt:lpstr>Thomas splint</vt:lpstr>
      <vt:lpstr>METHODS OF IMMOBILIZATION</vt:lpstr>
      <vt:lpstr>METHODS OF IMMOBILIZATION</vt:lpstr>
      <vt:lpstr>Principles of cast application</vt:lpstr>
      <vt:lpstr>VASCULAR INJURIES</vt:lpstr>
      <vt:lpstr>Management of arterial injury</vt:lpstr>
      <vt:lpstr>Circulation can be impaired by</vt:lpstr>
      <vt:lpstr>Slide 14</vt:lpstr>
      <vt:lpstr>Slide 15</vt:lpstr>
      <vt:lpstr>Signs of compartment syndrome</vt:lpstr>
      <vt:lpstr>A tonometer to directly measure pressure</vt:lpstr>
      <vt:lpstr>Indications for fasciotomy</vt:lpstr>
      <vt:lpstr>The anterior and lateral fascial compartments</vt:lpstr>
      <vt:lpstr>The two posterior compartments</vt:lpstr>
      <vt:lpstr>Slide 21</vt:lpstr>
      <vt:lpstr>Slide 22</vt:lpstr>
      <vt:lpstr>Fasciotomy </vt:lpstr>
      <vt:lpstr>Fasciotomy</vt:lpstr>
      <vt:lpstr>Complications</vt:lpstr>
      <vt:lpstr>Slide 26</vt:lpstr>
      <vt:lpstr>TENDON, NERVE </vt:lpstr>
      <vt:lpstr> Major Artery</vt:lpstr>
      <vt:lpstr>INJURIES OF PERIPHERAL NERVES </vt:lpstr>
      <vt:lpstr>Nerve repair</vt:lpstr>
      <vt:lpstr>General indications for Amputation </vt:lpstr>
      <vt:lpstr>Slide 32</vt:lpstr>
      <vt:lpstr>GAS GANGRENE </vt:lpstr>
      <vt:lpstr>GAS GANGRENE</vt:lpstr>
      <vt:lpstr>GAS GANGRENE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 2012</dc:creator>
  <cp:lastModifiedBy>RAM 2012</cp:lastModifiedBy>
  <cp:revision>97</cp:revision>
  <dcterms:created xsi:type="dcterms:W3CDTF">2006-08-16T00:00:00Z</dcterms:created>
  <dcterms:modified xsi:type="dcterms:W3CDTF">2012-11-26T07:36:54Z</dcterms:modified>
</cp:coreProperties>
</file>