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2" r:id="rId3"/>
    <p:sldId id="296" r:id="rId4"/>
    <p:sldId id="297" r:id="rId5"/>
    <p:sldId id="298" r:id="rId6"/>
    <p:sldId id="299" r:id="rId7"/>
    <p:sldId id="300" r:id="rId8"/>
    <p:sldId id="301" r:id="rId9"/>
    <p:sldId id="302" r:id="rId10"/>
    <p:sldId id="257" r:id="rId11"/>
    <p:sldId id="273" r:id="rId12"/>
    <p:sldId id="258" r:id="rId13"/>
    <p:sldId id="261" r:id="rId14"/>
    <p:sldId id="311" r:id="rId15"/>
    <p:sldId id="274" r:id="rId16"/>
    <p:sldId id="290" r:id="rId17"/>
    <p:sldId id="277" r:id="rId18"/>
    <p:sldId id="276" r:id="rId19"/>
    <p:sldId id="275" r:id="rId20"/>
    <p:sldId id="303" r:id="rId21"/>
    <p:sldId id="291" r:id="rId22"/>
    <p:sldId id="262" r:id="rId23"/>
    <p:sldId id="293" r:id="rId24"/>
    <p:sldId id="263" r:id="rId25"/>
    <p:sldId id="264" r:id="rId26"/>
    <p:sldId id="305" r:id="rId27"/>
    <p:sldId id="278" r:id="rId28"/>
    <p:sldId id="304" r:id="rId29"/>
    <p:sldId id="269" r:id="rId30"/>
    <p:sldId id="270" r:id="rId31"/>
    <p:sldId id="279" r:id="rId32"/>
    <p:sldId id="295" r:id="rId33"/>
    <p:sldId id="268" r:id="rId34"/>
    <p:sldId id="314" r:id="rId35"/>
    <p:sldId id="292" r:id="rId36"/>
    <p:sldId id="306" r:id="rId37"/>
    <p:sldId id="287" r:id="rId38"/>
    <p:sldId id="307" r:id="rId39"/>
    <p:sldId id="267" r:id="rId40"/>
    <p:sldId id="308" r:id="rId41"/>
    <p:sldId id="271" r:id="rId42"/>
    <p:sldId id="315" r:id="rId43"/>
    <p:sldId id="310" r:id="rId44"/>
    <p:sldId id="309" r:id="rId45"/>
    <p:sldId id="286" r:id="rId46"/>
    <p:sldId id="288" r:id="rId47"/>
    <p:sldId id="280" r:id="rId48"/>
    <p:sldId id="313" r:id="rId4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pbase.com/macastat/emergency&amp;page=5" TargetMode="Externa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6000" b="1" dirty="0" smtClean="0"/>
              <a:t>War Surgery</a:t>
            </a:r>
            <a:br>
              <a:rPr lang="en-US" sz="6000" b="1" dirty="0" smtClean="0"/>
            </a:br>
            <a:r>
              <a:rPr lang="en-US" sz="6000" b="1" dirty="0" smtClean="0"/>
              <a:t> ICRC</a:t>
            </a:r>
            <a:endParaRPr lang="ar-IQ" sz="6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C00000"/>
                </a:solidFill>
              </a:rPr>
              <a:t>Dr.AbdulWAHID</a:t>
            </a:r>
            <a:r>
              <a:rPr lang="en-US" b="1" dirty="0" smtClean="0">
                <a:solidFill>
                  <a:srgbClr val="C00000"/>
                </a:solidFill>
              </a:rPr>
              <a:t> M </a:t>
            </a:r>
            <a:r>
              <a:rPr lang="en-US" b="1" dirty="0" err="1" smtClean="0">
                <a:solidFill>
                  <a:srgbClr val="C00000"/>
                </a:solidFill>
              </a:rPr>
              <a:t>Salih</a:t>
            </a:r>
            <a:endParaRPr lang="en-US" b="1" dirty="0" smtClean="0">
              <a:solidFill>
                <a:srgbClr val="C0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Ph.D. Surgery</a:t>
            </a:r>
          </a:p>
          <a:p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>
            <a:normAutofit fontScale="90000"/>
          </a:bodyPr>
          <a:lstStyle/>
          <a:p>
            <a:r>
              <a:rPr lang="en-US" sz="5300" b="1" dirty="0" smtClean="0"/>
              <a:t>Respiratory obstruction </a:t>
            </a:r>
            <a:r>
              <a:rPr lang="en-US" dirty="0" smtClean="0"/>
              <a:t/>
            </a:r>
            <a:br>
              <a:rPr lang="en-US" dirty="0" smtClean="0"/>
            </a:b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486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Aspiration of </a:t>
            </a:r>
            <a:r>
              <a:rPr lang="en-US" sz="4000" b="1" dirty="0" smtClean="0"/>
              <a:t>blood</a:t>
            </a:r>
            <a:endParaRPr lang="en-US" b="1" dirty="0" smtClean="0"/>
          </a:p>
          <a:p>
            <a:r>
              <a:rPr lang="en-US" sz="4000" b="1" dirty="0" err="1" smtClean="0"/>
              <a:t>vomitus</a:t>
            </a:r>
            <a:endParaRPr lang="en-US" sz="4000" b="1" dirty="0" smtClean="0"/>
          </a:p>
          <a:p>
            <a:r>
              <a:rPr lang="en-US" dirty="0" smtClean="0"/>
              <a:t> </a:t>
            </a:r>
            <a:r>
              <a:rPr lang="en-US" sz="4300" b="1" dirty="0" smtClean="0"/>
              <a:t>foreign bodies</a:t>
            </a:r>
            <a:r>
              <a:rPr lang="en-US" dirty="0" smtClean="0"/>
              <a:t>: </a:t>
            </a:r>
          </a:p>
          <a:p>
            <a:pPr>
              <a:buNone/>
            </a:pPr>
            <a:r>
              <a:rPr lang="en-US" dirty="0" smtClean="0"/>
              <a:t>            loose teeth </a:t>
            </a:r>
          </a:p>
          <a:p>
            <a:pPr>
              <a:buNone/>
            </a:pPr>
            <a:r>
              <a:rPr lang="en-US" dirty="0" smtClean="0"/>
              <a:t>            dentures</a:t>
            </a:r>
          </a:p>
          <a:p>
            <a:pPr>
              <a:buNone/>
            </a:pPr>
            <a:r>
              <a:rPr lang="en-US" dirty="0" smtClean="0"/>
              <a:t>            food </a:t>
            </a:r>
          </a:p>
          <a:p>
            <a:pPr>
              <a:buNone/>
            </a:pPr>
            <a:r>
              <a:rPr lang="en-US" dirty="0" smtClean="0"/>
              <a:t>            blood clot</a:t>
            </a:r>
          </a:p>
          <a:p>
            <a:r>
              <a:rPr lang="en-US" dirty="0" smtClean="0"/>
              <a:t>Obstruction by the </a:t>
            </a:r>
            <a:r>
              <a:rPr lang="en-US" sz="4300" b="1" dirty="0" smtClean="0"/>
              <a:t>tongue</a:t>
            </a:r>
          </a:p>
          <a:p>
            <a:r>
              <a:rPr lang="en-US" sz="4300" b="1" dirty="0" err="1" smtClean="0"/>
              <a:t>Oedema</a:t>
            </a:r>
            <a:r>
              <a:rPr lang="en-US" dirty="0" smtClean="0"/>
              <a:t> of the pharynx or larynx caused by inhalation burns</a:t>
            </a:r>
          </a:p>
        </p:txBody>
      </p:sp>
      <p:pic>
        <p:nvPicPr>
          <p:cNvPr id="36866" name="Picture 2" descr="http://upload.wikimedia.org/wikipedia/commons/thumb/5/58/Tongue-blocking-airways.png/300px-Tongue-blocking-airway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14592" y="914400"/>
            <a:ext cx="5229408" cy="266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The airway must be cleared by</a:t>
            </a:r>
            <a:endParaRPr lang="en-US" sz="5400" b="1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029200"/>
          </a:xfrm>
        </p:spPr>
        <p:txBody>
          <a:bodyPr/>
          <a:lstStyle/>
          <a:p>
            <a:r>
              <a:rPr lang="en-US" dirty="0" smtClean="0"/>
              <a:t>removing </a:t>
            </a:r>
            <a:r>
              <a:rPr lang="en-US" sz="4000" b="1" dirty="0" smtClean="0"/>
              <a:t>debris and foreign </a:t>
            </a:r>
            <a:r>
              <a:rPr lang="en-US" dirty="0" smtClean="0"/>
              <a:t>bodies from the mouth and </a:t>
            </a:r>
            <a:r>
              <a:rPr lang="en-US" dirty="0" err="1" smtClean="0"/>
              <a:t>oropharynx</a:t>
            </a:r>
            <a:r>
              <a:rPr lang="en-US" dirty="0" smtClean="0"/>
              <a:t>: </a:t>
            </a:r>
          </a:p>
          <a:p>
            <a:pPr>
              <a:buNone/>
            </a:pPr>
            <a:r>
              <a:rPr lang="en-US" dirty="0" smtClean="0"/>
              <a:t>                 </a:t>
            </a:r>
            <a:r>
              <a:rPr lang="en-US" sz="4000" b="1" dirty="0" smtClean="0"/>
              <a:t>manually </a:t>
            </a:r>
          </a:p>
          <a:p>
            <a:pPr>
              <a:buNone/>
            </a:pPr>
            <a:r>
              <a:rPr lang="en-US" sz="4000" b="1" dirty="0" smtClean="0"/>
              <a:t>              suction. </a:t>
            </a:r>
          </a:p>
          <a:p>
            <a:endParaRPr lang="ar-IQ" dirty="0"/>
          </a:p>
        </p:txBody>
      </p:sp>
      <p:pic>
        <p:nvPicPr>
          <p:cNvPr id="35842" name="Picture 2" descr="C:\Users\RAM 2012\Desktop\airway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87635" y="2743201"/>
            <a:ext cx="4156365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Obstruction by the tongue: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4754563"/>
          </a:xfrm>
        </p:spPr>
        <p:txBody>
          <a:bodyPr>
            <a:normAutofit/>
          </a:bodyPr>
          <a:lstStyle/>
          <a:p>
            <a:r>
              <a:rPr lang="en-US" dirty="0" smtClean="0"/>
              <a:t>controlled by </a:t>
            </a:r>
            <a:r>
              <a:rPr lang="en-US" sz="4000" b="1" dirty="0" smtClean="0"/>
              <a:t>extending the neck </a:t>
            </a:r>
            <a:endParaRPr lang="en-US" b="1" dirty="0" smtClean="0"/>
          </a:p>
          <a:p>
            <a:r>
              <a:rPr lang="en-US" dirty="0" smtClean="0"/>
              <a:t>placing the patient in the </a:t>
            </a:r>
            <a:r>
              <a:rPr lang="en-US" sz="4000" b="1" dirty="0" smtClean="0"/>
              <a:t>semi-prone</a:t>
            </a:r>
            <a:r>
              <a:rPr lang="en-US" dirty="0" smtClean="0"/>
              <a:t> position. </a:t>
            </a:r>
          </a:p>
          <a:p>
            <a:r>
              <a:rPr lang="en-US" dirty="0" smtClean="0"/>
              <a:t>An </a:t>
            </a:r>
            <a:r>
              <a:rPr lang="en-US" dirty="0" err="1" smtClean="0"/>
              <a:t>oropharyngeal</a:t>
            </a:r>
            <a:r>
              <a:rPr lang="en-US" dirty="0" smtClean="0"/>
              <a:t> </a:t>
            </a:r>
            <a:r>
              <a:rPr lang="en-US" sz="4000" b="1" dirty="0" smtClean="0"/>
              <a:t>airway</a:t>
            </a:r>
            <a:r>
              <a:rPr lang="en-US" dirty="0" smtClean="0"/>
              <a:t>.</a:t>
            </a:r>
          </a:p>
          <a:p>
            <a:endParaRPr lang="ar-IQ" dirty="0"/>
          </a:p>
        </p:txBody>
      </p:sp>
      <p:pic>
        <p:nvPicPr>
          <p:cNvPr id="4" name="Picture 2" descr="http://www.medicswithoutborders.org/images/Opening%20an%20Airway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975189"/>
            <a:ext cx="3810000" cy="2882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://www.haworth21.karoo.net/Image24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2759926"/>
            <a:ext cx="3733800" cy="4098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 </a:t>
            </a:r>
            <a:r>
              <a:rPr lang="en-US" sz="5400" b="1" dirty="0" smtClean="0"/>
              <a:t>Airway &amp; breathing</a:t>
            </a:r>
            <a:endParaRPr lang="ar-IQ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2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The simplest methods;</a:t>
            </a:r>
          </a:p>
          <a:p>
            <a:r>
              <a:rPr lang="en-US" sz="4000" b="1" dirty="0" smtClean="0"/>
              <a:t>mouth to mouth </a:t>
            </a:r>
            <a:r>
              <a:rPr lang="en-US" dirty="0" smtClean="0"/>
              <a:t>(specially designed </a:t>
            </a:r>
            <a:r>
              <a:rPr lang="en-US" dirty="0" err="1" smtClean="0"/>
              <a:t>oropharyngeal</a:t>
            </a:r>
            <a:r>
              <a:rPr lang="en-US" dirty="0" smtClean="0"/>
              <a:t> airway with a mouthpiece for use by the rescuer)</a:t>
            </a:r>
          </a:p>
          <a:p>
            <a:r>
              <a:rPr lang="en-US" sz="4000" b="1" dirty="0" smtClean="0"/>
              <a:t>mouth to nose </a:t>
            </a:r>
            <a:r>
              <a:rPr lang="en-US" dirty="0" smtClean="0"/>
              <a:t>method </a:t>
            </a:r>
          </a:p>
          <a:p>
            <a:endParaRPr lang="en-US" sz="4000" b="1" dirty="0" smtClean="0"/>
          </a:p>
          <a:p>
            <a:r>
              <a:rPr lang="en-US" sz="4000" b="1" dirty="0" smtClean="0"/>
              <a:t>An </a:t>
            </a:r>
            <a:r>
              <a:rPr lang="en-US" sz="4000" b="1" dirty="0" err="1" smtClean="0"/>
              <a:t>Ambu</a:t>
            </a:r>
            <a:r>
              <a:rPr lang="en-US" sz="4000" b="1" dirty="0" smtClean="0"/>
              <a:t> bag </a:t>
            </a:r>
            <a:r>
              <a:rPr lang="en-US" dirty="0" smtClean="0"/>
              <a:t>should be</a:t>
            </a:r>
          </a:p>
          <a:p>
            <a:pPr>
              <a:buNone/>
            </a:pPr>
            <a:r>
              <a:rPr lang="en-US" dirty="0" smtClean="0"/>
              <a:t> used if available </a:t>
            </a:r>
            <a:r>
              <a:rPr lang="en-US" sz="3600" b="1" dirty="0" smtClean="0"/>
              <a:t>artificial </a:t>
            </a:r>
          </a:p>
          <a:p>
            <a:pPr>
              <a:buNone/>
            </a:pPr>
            <a:r>
              <a:rPr lang="en-US" sz="3600" b="1" dirty="0" smtClean="0"/>
              <a:t>ventilation </a:t>
            </a:r>
            <a:r>
              <a:rPr lang="en-US" dirty="0" smtClean="0"/>
              <a:t>on an </a:t>
            </a:r>
            <a:r>
              <a:rPr lang="en-US" dirty="0" err="1" smtClean="0"/>
              <a:t>Ambu</a:t>
            </a:r>
            <a:r>
              <a:rPr lang="en-US" dirty="0" smtClean="0"/>
              <a:t> bag commenced.</a:t>
            </a:r>
          </a:p>
          <a:p>
            <a:endParaRPr lang="ar-IQ" dirty="0"/>
          </a:p>
        </p:txBody>
      </p:sp>
      <p:pic>
        <p:nvPicPr>
          <p:cNvPr id="4" name="Picture 4" descr="http://www.montagusimulation.co.uk/images/ambu%20bag%20p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42859" y="3124200"/>
            <a:ext cx="4101141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CPR: Illustra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dirty="0" err="1" smtClean="0"/>
              <a:t>Endotracheal</a:t>
            </a:r>
            <a:r>
              <a:rPr lang="en-US" sz="5400" b="1" dirty="0" smtClean="0"/>
              <a:t> tube</a:t>
            </a:r>
            <a:endParaRPr lang="ar-IQ" sz="5400" b="1" dirty="0"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953000"/>
          </a:xfrm>
        </p:spPr>
        <p:txBody>
          <a:bodyPr>
            <a:normAutofit/>
          </a:bodyPr>
          <a:lstStyle/>
          <a:p>
            <a:pPr marL="914400" indent="-914400">
              <a:buFont typeface="+mj-lt"/>
              <a:buAutoNum type="arabicPeriod"/>
            </a:pPr>
            <a:r>
              <a:rPr lang="en-US" sz="4700" dirty="0" smtClean="0"/>
              <a:t>If </a:t>
            </a:r>
            <a:r>
              <a:rPr lang="en-US" sz="4800" b="1" dirty="0" smtClean="0"/>
              <a:t>control</a:t>
            </a:r>
            <a:r>
              <a:rPr lang="en-US" sz="4700" dirty="0" smtClean="0"/>
              <a:t> is still not obtained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4700" dirty="0" smtClean="0"/>
              <a:t>Deeply </a:t>
            </a:r>
            <a:r>
              <a:rPr lang="en-US" sz="4800" b="1" dirty="0" smtClean="0"/>
              <a:t>unconscious</a:t>
            </a:r>
            <a:r>
              <a:rPr lang="en-US" sz="4700" dirty="0" smtClean="0"/>
              <a:t> patients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4800" b="1" dirty="0" err="1" smtClean="0"/>
              <a:t>Oedema</a:t>
            </a:r>
            <a:r>
              <a:rPr lang="en-US" sz="4700" dirty="0" smtClean="0"/>
              <a:t> of the pharynx or larynx</a:t>
            </a:r>
          </a:p>
          <a:p>
            <a:endParaRPr lang="ar-IQ" sz="4700" dirty="0"/>
          </a:p>
        </p:txBody>
      </p:sp>
      <p:pic>
        <p:nvPicPr>
          <p:cNvPr id="5" name="Picture 2" descr="http://www.fighter-fire.com/cart/images/airway%20head%20trauma%20airway%20emt%20test%20quizzes%20id4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4114800"/>
            <a:ext cx="41148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dirty="0" err="1" smtClean="0"/>
              <a:t>Endotracheal</a:t>
            </a:r>
            <a:r>
              <a:rPr lang="en-US" sz="5400" b="1" dirty="0" smtClean="0"/>
              <a:t> tube</a:t>
            </a:r>
            <a:endParaRPr lang="ar-IQ" sz="5400" b="1" dirty="0"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4754563"/>
          </a:xfrm>
        </p:spPr>
        <p:txBody>
          <a:bodyPr>
            <a:normAutofit/>
          </a:bodyPr>
          <a:lstStyle/>
          <a:p>
            <a:pPr marL="914400" indent="-914400"/>
            <a:r>
              <a:rPr lang="en-US" sz="4400" dirty="0" smtClean="0"/>
              <a:t>Intubation usually requires </a:t>
            </a:r>
            <a:r>
              <a:rPr lang="en-US" sz="4800" b="1" dirty="0" smtClean="0"/>
              <a:t>sedation.</a:t>
            </a:r>
          </a:p>
          <a:p>
            <a:pPr marL="914400" indent="-914400"/>
            <a:r>
              <a:rPr lang="en-US" sz="4800" b="1" dirty="0" smtClean="0"/>
              <a:t>Diazepam</a:t>
            </a:r>
            <a:r>
              <a:rPr lang="en-US" sz="4400" dirty="0" smtClean="0"/>
              <a:t> (5-10 mg) given iv</a:t>
            </a:r>
          </a:p>
          <a:p>
            <a:endParaRPr lang="ar-IQ" dirty="0"/>
          </a:p>
        </p:txBody>
      </p:sp>
      <p:pic>
        <p:nvPicPr>
          <p:cNvPr id="6" name="Picture 2" descr="http://www.pitt.edu/~regional/Airway%20Blocks/AirwayPicture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3733800"/>
            <a:ext cx="4278313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err="1" smtClean="0"/>
              <a:t>Cricothyroidotomy</a:t>
            </a:r>
            <a:endParaRPr lang="ar-IQ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200"/>
          </a:xfrm>
        </p:spPr>
        <p:txBody>
          <a:bodyPr>
            <a:normAutofit/>
          </a:bodyPr>
          <a:lstStyle/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r>
              <a:rPr lang="en-US" b="1" dirty="0" smtClean="0"/>
              <a:t>Quick</a:t>
            </a:r>
          </a:p>
          <a:p>
            <a:r>
              <a:rPr lang="en-US" b="1" dirty="0" smtClean="0"/>
              <a:t>safe </a:t>
            </a:r>
          </a:p>
          <a:p>
            <a:r>
              <a:rPr lang="en-US" dirty="0" smtClean="0"/>
              <a:t>and relatively </a:t>
            </a:r>
            <a:r>
              <a:rPr lang="en-US" b="1" dirty="0" smtClean="0"/>
              <a:t>bloodless</a:t>
            </a:r>
          </a:p>
          <a:p>
            <a:r>
              <a:rPr lang="en-US" dirty="0" smtClean="0"/>
              <a:t>In </a:t>
            </a:r>
            <a:r>
              <a:rPr lang="en-US" sz="3600" b="1" dirty="0" smtClean="0"/>
              <a:t>an emergency</a:t>
            </a:r>
            <a:r>
              <a:rPr lang="en-US" dirty="0" smtClean="0"/>
              <a:t>, is the treatment of choice</a:t>
            </a:r>
            <a:endParaRPr lang="en-US" b="1" dirty="0" smtClean="0"/>
          </a:p>
          <a:p>
            <a:r>
              <a:rPr lang="en-US" sz="3600" dirty="0" smtClean="0"/>
              <a:t>is preferred to </a:t>
            </a:r>
            <a:r>
              <a:rPr lang="en-US" sz="3600" b="1" dirty="0" err="1" smtClean="0"/>
              <a:t>tracheostomy</a:t>
            </a:r>
            <a:r>
              <a:rPr lang="en-US" sz="3600" dirty="0" smtClean="0"/>
              <a:t>, </a:t>
            </a:r>
            <a:endParaRPr lang="ar-IQ" sz="3600" dirty="0"/>
          </a:p>
        </p:txBody>
      </p:sp>
      <p:pic>
        <p:nvPicPr>
          <p:cNvPr id="4" name="Picture 2" descr="http://www.swsahs.nsw.gov.au/livtrauma/education/surgery/photos/neck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1295400"/>
            <a:ext cx="46482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Needle </a:t>
            </a:r>
            <a:r>
              <a:rPr lang="en-US" b="1" i="1" dirty="0" err="1" smtClean="0"/>
              <a:t>cricothyroidotomy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200"/>
          </a:xfrm>
        </p:spPr>
        <p:txBody>
          <a:bodyPr>
            <a:normAutofit/>
          </a:bodyPr>
          <a:lstStyle/>
          <a:p>
            <a:endParaRPr lang="en-US" b="1" dirty="0" smtClean="0"/>
          </a:p>
          <a:p>
            <a:endParaRPr lang="en-US" b="1" dirty="0" smtClean="0"/>
          </a:p>
          <a:p>
            <a:r>
              <a:rPr lang="en-US" b="1" dirty="0" smtClean="0"/>
              <a:t>is preferred in</a:t>
            </a:r>
          </a:p>
          <a:p>
            <a:r>
              <a:rPr lang="en-US" b="1" dirty="0" smtClean="0"/>
              <a:t> an emergency situation</a:t>
            </a:r>
            <a:endParaRPr lang="en-US" dirty="0" smtClean="0"/>
          </a:p>
          <a:p>
            <a:r>
              <a:rPr lang="en-US" b="1" dirty="0" smtClean="0"/>
              <a:t>in a child under twelve.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use a </a:t>
            </a:r>
            <a:r>
              <a:rPr lang="en-US" b="1" dirty="0" smtClean="0"/>
              <a:t>large </a:t>
            </a:r>
            <a:r>
              <a:rPr lang="en-US" b="1" dirty="0" err="1" smtClean="0"/>
              <a:t>i.v</a:t>
            </a:r>
            <a:r>
              <a:rPr lang="en-US" b="1" dirty="0" smtClean="0"/>
              <a:t>. </a:t>
            </a:r>
            <a:r>
              <a:rPr lang="en-US" b="1" dirty="0" err="1" smtClean="0"/>
              <a:t>cannula</a:t>
            </a:r>
            <a:r>
              <a:rPr lang="en-US" b="1" dirty="0" smtClean="0"/>
              <a:t> (gauge 14)</a:t>
            </a:r>
            <a:r>
              <a:rPr lang="en-US" dirty="0" smtClean="0"/>
              <a:t> inserted into the trachea below the point of obstruction.</a:t>
            </a:r>
          </a:p>
          <a:p>
            <a:r>
              <a:rPr lang="en-US" b="1" dirty="0" smtClean="0"/>
              <a:t>effective for about 45 minutes</a:t>
            </a:r>
            <a:r>
              <a:rPr lang="en-US" dirty="0" smtClean="0"/>
              <a:t>. A more definitive</a:t>
            </a:r>
          </a:p>
          <a:p>
            <a:r>
              <a:rPr lang="en-US" dirty="0" smtClean="0"/>
              <a:t>airway is then required.</a:t>
            </a:r>
          </a:p>
          <a:p>
            <a:endParaRPr lang="en-US" dirty="0" smtClean="0"/>
          </a:p>
          <a:p>
            <a:endParaRPr lang="ar-IQ" dirty="0"/>
          </a:p>
        </p:txBody>
      </p:sp>
      <p:pic>
        <p:nvPicPr>
          <p:cNvPr id="4" name="Picture 2" descr="http://www.fotosearch.com/comp/LIF/LIF141/NU3040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1" y="1066800"/>
            <a:ext cx="4495800" cy="3360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Tracheostomy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r>
              <a:rPr lang="en-US" dirty="0" smtClean="0"/>
              <a:t>should be an </a:t>
            </a:r>
            <a:r>
              <a:rPr lang="en-US" sz="4000" b="1" dirty="0" smtClean="0"/>
              <a:t>elective</a:t>
            </a:r>
            <a:r>
              <a:rPr lang="en-US" dirty="0" smtClean="0"/>
              <a:t> procedure.</a:t>
            </a:r>
          </a:p>
          <a:p>
            <a:r>
              <a:rPr lang="en-US" i="1" dirty="0" smtClean="0"/>
              <a:t>The only specific indication for </a:t>
            </a:r>
            <a:r>
              <a:rPr lang="en-US" sz="4000" b="1" i="1" dirty="0" smtClean="0"/>
              <a:t>emergency</a:t>
            </a:r>
            <a:r>
              <a:rPr lang="en-US" i="1" dirty="0" smtClean="0"/>
              <a:t> </a:t>
            </a:r>
            <a:r>
              <a:rPr lang="en-US" i="1" dirty="0" err="1" smtClean="0"/>
              <a:t>tracheostomy</a:t>
            </a:r>
            <a:r>
              <a:rPr lang="en-US" i="1" dirty="0" smtClean="0"/>
              <a:t> in missile wounds is direct </a:t>
            </a:r>
            <a:r>
              <a:rPr lang="en-US" sz="3600" b="1" i="1" dirty="0" smtClean="0"/>
              <a:t>laryngeal injury</a:t>
            </a:r>
            <a:r>
              <a:rPr lang="en-US" dirty="0" smtClean="0"/>
              <a:t>.</a:t>
            </a:r>
          </a:p>
          <a:p>
            <a:endParaRPr lang="ar-IQ" dirty="0"/>
          </a:p>
        </p:txBody>
      </p:sp>
      <p:pic>
        <p:nvPicPr>
          <p:cNvPr id="4" name="Picture 2" descr="C:\Documents and Settings\amir\Desktop\airway obstruction\Traqueostomia[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3429000"/>
            <a:ext cx="48768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 </a:t>
            </a:r>
            <a:r>
              <a:rPr lang="en-US" b="1" dirty="0" smtClean="0"/>
              <a:t>INTRODUCTION AIRWAY BREATHING</a:t>
            </a:r>
            <a:endParaRPr lang="ar-IQ" b="1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38200" y="971550"/>
            <a:ext cx="7848600" cy="5886450"/>
          </a:xfrm>
          <a:prstGeom prst="rect">
            <a:avLst/>
          </a:prstGeom>
          <a:noFill/>
          <a:ln/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Documents and Settings\amir\Desktop\airway obstruction\gesu_03_img0207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b="1" dirty="0" smtClean="0"/>
              <a:t>Breathing </a:t>
            </a:r>
            <a:endParaRPr lang="ar-IQ" sz="7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en-US" sz="4400" b="1" dirty="0" err="1" smtClean="0"/>
              <a:t>Pneumothorax</a:t>
            </a:r>
            <a:endParaRPr lang="en-US" sz="4400" b="1" dirty="0" smtClean="0"/>
          </a:p>
          <a:p>
            <a:pPr marL="742950" indent="-742950">
              <a:buFont typeface="+mj-lt"/>
              <a:buAutoNum type="arabicPeriod"/>
            </a:pPr>
            <a:r>
              <a:rPr lang="en-US" sz="4400" b="1" dirty="0" smtClean="0"/>
              <a:t>Tension </a:t>
            </a:r>
            <a:r>
              <a:rPr lang="en-US" sz="4400" b="1" dirty="0" err="1" smtClean="0"/>
              <a:t>pneumothorax</a:t>
            </a:r>
            <a:endParaRPr lang="en-US" sz="4400" b="1" dirty="0" smtClean="0"/>
          </a:p>
          <a:p>
            <a:pPr marL="742950" indent="-742950">
              <a:buFont typeface="+mj-lt"/>
              <a:buAutoNum type="arabicPeriod"/>
            </a:pPr>
            <a:r>
              <a:rPr lang="en-US" sz="4400" b="1" dirty="0" err="1" smtClean="0"/>
              <a:t>Haemothorax</a:t>
            </a:r>
            <a:r>
              <a:rPr lang="en-US" sz="4400" b="1" dirty="0" smtClean="0"/>
              <a:t> 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400" b="1" dirty="0" smtClean="0"/>
              <a:t>Flail segment of the chest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400" b="1" i="1" dirty="0" err="1" smtClean="0"/>
              <a:t>Haemopericardium</a:t>
            </a:r>
            <a:endParaRPr lang="en-US" sz="4400" dirty="0" smtClean="0"/>
          </a:p>
          <a:p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7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77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7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77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1" dur="77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7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77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2" dur="77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4" dur="77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7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77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3" dur="77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5" dur="77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 smtClean="0"/>
              <a:t>Penetrating</a:t>
            </a:r>
            <a:r>
              <a:rPr lang="en-US" dirty="0" smtClean="0"/>
              <a:t> chest wounds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may have a serious effect on:</a:t>
            </a:r>
          </a:p>
          <a:p>
            <a:pPr>
              <a:buNone/>
            </a:pPr>
            <a:r>
              <a:rPr lang="en-US" dirty="0" smtClean="0"/>
              <a:t>            </a:t>
            </a:r>
            <a:r>
              <a:rPr lang="en-US" sz="3600" b="1" dirty="0" smtClean="0"/>
              <a:t>respiration</a:t>
            </a:r>
          </a:p>
          <a:p>
            <a:pPr>
              <a:buNone/>
            </a:pPr>
            <a:r>
              <a:rPr lang="en-US" sz="3600" b="1" dirty="0" smtClean="0"/>
              <a:t>            heart </a:t>
            </a:r>
          </a:p>
          <a:p>
            <a:pPr>
              <a:buNone/>
            </a:pPr>
            <a:r>
              <a:rPr lang="en-US" sz="3600" b="1" dirty="0" smtClean="0"/>
              <a:t>            </a:t>
            </a:r>
            <a:r>
              <a:rPr lang="en-US" sz="3600" b="1" dirty="0" err="1" smtClean="0"/>
              <a:t>mediastinal</a:t>
            </a:r>
            <a:r>
              <a:rPr lang="en-US" sz="3600" b="1" dirty="0" smtClean="0"/>
              <a:t> </a:t>
            </a:r>
            <a:r>
              <a:rPr lang="en-US" dirty="0" smtClean="0"/>
              <a:t>structures</a:t>
            </a:r>
          </a:p>
          <a:p>
            <a:pPr>
              <a:buNone/>
            </a:pPr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penetrating chest injuries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8686800" cy="4906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More than </a:t>
            </a:r>
            <a:r>
              <a:rPr lang="en-US" sz="4000" b="1" dirty="0" smtClean="0"/>
              <a:t>90%</a:t>
            </a:r>
            <a:r>
              <a:rPr lang="en-US" dirty="0" smtClean="0"/>
              <a:t> of all can be managed initially by </a:t>
            </a:r>
            <a:r>
              <a:rPr lang="en-US" sz="4000" b="1" dirty="0" smtClean="0"/>
              <a:t>chest drain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incidence of concomitant </a:t>
            </a:r>
            <a:r>
              <a:rPr lang="en-US" sz="4000" b="1" dirty="0" smtClean="0"/>
              <a:t>abdominal</a:t>
            </a:r>
            <a:r>
              <a:rPr lang="en-US" dirty="0" smtClean="0"/>
              <a:t> injuries varies, ranges between </a:t>
            </a:r>
            <a:r>
              <a:rPr lang="en-US" sz="4000" b="1" dirty="0" smtClean="0"/>
              <a:t>10% and 40%. </a:t>
            </a:r>
          </a:p>
          <a:p>
            <a:r>
              <a:rPr lang="en-US" i="1" dirty="0" smtClean="0"/>
              <a:t>the most </a:t>
            </a:r>
            <a:r>
              <a:rPr lang="en-US" sz="3600" b="1" i="1" dirty="0" smtClean="0"/>
              <a:t>common operation </a:t>
            </a:r>
            <a:endParaRPr lang="en-US" b="1" i="1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wound excision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chest tubes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l</a:t>
            </a:r>
            <a:r>
              <a:rPr lang="en-US" i="1" dirty="0" err="1" smtClean="0"/>
              <a:t>aparotomy</a:t>
            </a:r>
            <a:r>
              <a:rPr lang="en-US" i="1" dirty="0" smtClean="0"/>
              <a:t>.</a:t>
            </a:r>
            <a:endParaRPr lang="en-US" dirty="0" smtClean="0"/>
          </a:p>
          <a:p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i="1" dirty="0" err="1" smtClean="0"/>
              <a:t>pneumothorax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8686800" cy="4602163"/>
          </a:xfrm>
        </p:spPr>
        <p:txBody>
          <a:bodyPr>
            <a:normAutofit fontScale="92500" lnSpcReduction="20000"/>
          </a:bodyPr>
          <a:lstStyle/>
          <a:p>
            <a:r>
              <a:rPr lang="en-US" sz="3600" dirty="0" smtClean="0"/>
              <a:t>Less than </a:t>
            </a:r>
            <a:r>
              <a:rPr lang="en-US" sz="4300" b="1" dirty="0" smtClean="0"/>
              <a:t>20%</a:t>
            </a:r>
            <a:r>
              <a:rPr lang="en-US" sz="3600" dirty="0" smtClean="0"/>
              <a:t> of patients with penetrating war injuries of the chest </a:t>
            </a:r>
          </a:p>
          <a:p>
            <a:r>
              <a:rPr lang="en-US" sz="3600" dirty="0" smtClean="0"/>
              <a:t>some </a:t>
            </a:r>
            <a:r>
              <a:rPr lang="en-US" sz="4400" b="1" dirty="0" smtClean="0"/>
              <a:t>degree of </a:t>
            </a:r>
            <a:r>
              <a:rPr lang="en-US" sz="4400" b="1" i="1" dirty="0" err="1" smtClean="0"/>
              <a:t>haemothorax</a:t>
            </a:r>
            <a:r>
              <a:rPr lang="en-US" sz="3600" dirty="0" smtClean="0"/>
              <a:t>.</a:t>
            </a:r>
          </a:p>
          <a:p>
            <a:r>
              <a:rPr lang="en-US" sz="4400" b="1" dirty="0" smtClean="0"/>
              <a:t>Air leaks </a:t>
            </a:r>
            <a:r>
              <a:rPr lang="en-US" sz="3600" dirty="0" smtClean="0"/>
              <a:t>will not be large if only the </a:t>
            </a:r>
            <a:r>
              <a:rPr lang="en-US" sz="4400" b="1" dirty="0" smtClean="0"/>
              <a:t>pulmonary parenchyma </a:t>
            </a:r>
            <a:r>
              <a:rPr lang="en-US" sz="3600" dirty="0" smtClean="0"/>
              <a:t>is injured.</a:t>
            </a:r>
          </a:p>
          <a:p>
            <a:r>
              <a:rPr lang="en-US" sz="3600" dirty="0" smtClean="0"/>
              <a:t> When full lung </a:t>
            </a:r>
            <a:r>
              <a:rPr lang="en-US" sz="4400" b="1" dirty="0" smtClean="0"/>
              <a:t>expansion</a:t>
            </a:r>
            <a:r>
              <a:rPr lang="en-US" sz="3600" dirty="0" smtClean="0"/>
              <a:t> and pleural apposition is achieved, the leak will cease within </a:t>
            </a:r>
            <a:r>
              <a:rPr lang="en-US" sz="4400" b="1" dirty="0" smtClean="0"/>
              <a:t>two or three days</a:t>
            </a:r>
            <a:r>
              <a:rPr lang="en-US" sz="3600" dirty="0" smtClean="0"/>
              <a:t>.</a:t>
            </a:r>
          </a:p>
          <a:p>
            <a:endParaRPr lang="en-US" sz="3600" dirty="0" smtClean="0"/>
          </a:p>
          <a:p>
            <a:endParaRPr lang="ar-IQ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latin typeface="+mn-lt"/>
                <a:ea typeface="+mn-ea"/>
                <a:cs typeface="+mn-cs"/>
              </a:rPr>
              <a:t>Open </a:t>
            </a:r>
            <a:r>
              <a:rPr lang="en-US" sz="6000" b="1" dirty="0" err="1" smtClean="0">
                <a:latin typeface="+mn-lt"/>
                <a:ea typeface="+mn-ea"/>
                <a:cs typeface="+mn-cs"/>
              </a:rPr>
              <a:t>pneumothorax</a:t>
            </a:r>
            <a:endParaRPr lang="ar-IQ" sz="6000" b="1" dirty="0"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Air passing </a:t>
            </a:r>
            <a:r>
              <a:rPr lang="en-US" sz="4000" b="1" dirty="0" smtClean="0"/>
              <a:t>in and out </a:t>
            </a:r>
            <a:r>
              <a:rPr lang="en-US" dirty="0" smtClean="0"/>
              <a:t>of the pleural cavity,</a:t>
            </a:r>
          </a:p>
          <a:p>
            <a:r>
              <a:rPr lang="en-US" dirty="0" smtClean="0"/>
              <a:t>and </a:t>
            </a:r>
            <a:r>
              <a:rPr lang="en-US" sz="4000" b="1" dirty="0" smtClean="0"/>
              <a:t>bubbling</a:t>
            </a:r>
            <a:r>
              <a:rPr lang="en-US" dirty="0" smtClean="0"/>
              <a:t> through the blood coming from the wound</a:t>
            </a:r>
            <a:endParaRPr lang="ar-IQ" dirty="0"/>
          </a:p>
        </p:txBody>
      </p:sp>
      <p:pic>
        <p:nvPicPr>
          <p:cNvPr id="23554" name="Picture 2" descr="http://www.instablogsimages.com/images/2008/07/21/bullet450_AWVqk_1626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4263" y="2971800"/>
            <a:ext cx="6249737" cy="3886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pneumothorax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28600" y="-304800"/>
            <a:ext cx="9372600" cy="716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6700" b="1" dirty="0" err="1" smtClean="0">
                <a:latin typeface="+mn-lt"/>
                <a:ea typeface="+mn-ea"/>
                <a:cs typeface="+mn-cs"/>
              </a:rPr>
              <a:t>Pneumothorax</a:t>
            </a:r>
            <a:r>
              <a:rPr lang="en-US" sz="6700" b="1" dirty="0" smtClean="0">
                <a:latin typeface="+mn-lt"/>
                <a:ea typeface="+mn-ea"/>
                <a:cs typeface="+mn-cs"/>
              </a:rPr>
              <a:t> </a:t>
            </a:r>
            <a:r>
              <a:rPr lang="en-US" sz="4000" b="1" dirty="0" smtClean="0">
                <a:latin typeface="+mn-lt"/>
                <a:ea typeface="+mn-ea"/>
                <a:cs typeface="+mn-cs"/>
              </a:rPr>
              <a:t>treated by 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An </a:t>
            </a:r>
            <a:r>
              <a:rPr lang="en-US" sz="3600" b="1" dirty="0" smtClean="0"/>
              <a:t>airtight sealed dressing </a:t>
            </a:r>
            <a:r>
              <a:rPr lang="en-US" dirty="0" smtClean="0"/>
              <a:t>(</a:t>
            </a:r>
            <a:r>
              <a:rPr lang="en-US" dirty="0" err="1" smtClean="0"/>
              <a:t>vaseline</a:t>
            </a:r>
            <a:r>
              <a:rPr lang="en-US" dirty="0" smtClean="0"/>
              <a:t> gauze or plastic sheeting) covered with a bulky dressing, firmly taped into place.</a:t>
            </a:r>
          </a:p>
          <a:p>
            <a:r>
              <a:rPr lang="en-US" dirty="0" smtClean="0"/>
              <a:t>An </a:t>
            </a:r>
            <a:r>
              <a:rPr lang="en-US" sz="3600" b="1" dirty="0" err="1" smtClean="0"/>
              <a:t>intercostal</a:t>
            </a:r>
            <a:r>
              <a:rPr lang="en-US" sz="3600" b="1" dirty="0" smtClean="0"/>
              <a:t> drain</a:t>
            </a:r>
            <a:r>
              <a:rPr lang="en-US" dirty="0" smtClean="0"/>
              <a:t>.</a:t>
            </a:r>
          </a:p>
          <a:p>
            <a:r>
              <a:rPr lang="en-US" sz="3600" b="1" dirty="0" smtClean="0"/>
              <a:t>Positioned</a:t>
            </a:r>
            <a:r>
              <a:rPr lang="en-US" dirty="0" smtClean="0"/>
              <a:t> with the </a:t>
            </a:r>
            <a:r>
              <a:rPr lang="en-US" i="1" dirty="0" smtClean="0"/>
              <a:t>uninjured side uppermost, </a:t>
            </a:r>
            <a:r>
              <a:rPr lang="en-US" dirty="0" smtClean="0"/>
              <a:t>thus allowing optimal ventilation of the undamaged lung.</a:t>
            </a:r>
          </a:p>
          <a:p>
            <a:endParaRPr lang="ar-IQ" dirty="0"/>
          </a:p>
        </p:txBody>
      </p:sp>
      <p:pic>
        <p:nvPicPr>
          <p:cNvPr id="20482" name="Picture 2" descr="http://media.sharecare.com/mediaItems/4/e/8/4e80bb1972b31/Figure%207_28.jp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4143374"/>
            <a:ext cx="3810000" cy="27146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faculty.valenciacc.edu/mludy/images/tensio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00" y="-136525"/>
            <a:ext cx="8883650" cy="699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A tension </a:t>
            </a:r>
            <a:r>
              <a:rPr lang="en-US" b="1" i="1" dirty="0" err="1" smtClean="0"/>
              <a:t>pneumothorax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4602163"/>
          </a:xfrm>
        </p:spPr>
        <p:txBody>
          <a:bodyPr>
            <a:normAutofit/>
          </a:bodyPr>
          <a:lstStyle/>
          <a:p>
            <a:r>
              <a:rPr lang="en-US" dirty="0" smtClean="0"/>
              <a:t>is an </a:t>
            </a:r>
            <a:r>
              <a:rPr lang="en-US" b="1" dirty="0" smtClean="0"/>
              <a:t>acute emergency </a:t>
            </a:r>
          </a:p>
          <a:p>
            <a:r>
              <a:rPr lang="en-US" b="1" dirty="0" smtClean="0"/>
              <a:t>from penetrating chest wounds</a:t>
            </a:r>
          </a:p>
          <a:p>
            <a:r>
              <a:rPr lang="en-US" dirty="0" smtClean="0"/>
              <a:t> It more commonly occurs </a:t>
            </a:r>
          </a:p>
          <a:p>
            <a:pPr>
              <a:buNone/>
            </a:pPr>
            <a:r>
              <a:rPr lang="en-US" dirty="0" smtClean="0"/>
              <a:t>when a sucking chest</a:t>
            </a:r>
          </a:p>
          <a:p>
            <a:pPr>
              <a:buNone/>
            </a:pPr>
            <a:r>
              <a:rPr lang="en-US" dirty="0" smtClean="0"/>
              <a:t>wound has been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sz="3600" b="1" dirty="0" smtClean="0"/>
              <a:t>sealed by an </a:t>
            </a:r>
          </a:p>
          <a:p>
            <a:pPr>
              <a:buNone/>
            </a:pPr>
            <a:r>
              <a:rPr lang="en-US" sz="3600" b="1" dirty="0" smtClean="0"/>
              <a:t>occlusive dressing </a:t>
            </a:r>
            <a:endParaRPr lang="en-US" b="1" dirty="0" smtClean="0"/>
          </a:p>
        </p:txBody>
      </p:sp>
      <p:pic>
        <p:nvPicPr>
          <p:cNvPr id="5" name="Picture 4" descr="http://www.medivisuals.com/images/products/detail/403163-04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2400" y="3124200"/>
            <a:ext cx="5181600" cy="3733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6000" b="1" dirty="0" smtClean="0"/>
              <a:t>The aims of war surgery</a:t>
            </a:r>
            <a:r>
              <a:rPr lang="en-US" b="1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8686800" cy="4754563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• </a:t>
            </a:r>
            <a:r>
              <a:rPr lang="en-US" dirty="0" smtClean="0"/>
              <a:t>save </a:t>
            </a:r>
            <a:r>
              <a:rPr lang="en-US" sz="4800" b="1" dirty="0" smtClean="0"/>
              <a:t>life</a:t>
            </a:r>
            <a:r>
              <a:rPr lang="en-US" dirty="0" smtClean="0"/>
              <a:t>; </a:t>
            </a:r>
          </a:p>
          <a:p>
            <a:pPr>
              <a:buNone/>
            </a:pPr>
            <a:r>
              <a:rPr lang="en-US" dirty="0" smtClean="0"/>
              <a:t>• avoid </a:t>
            </a:r>
            <a:r>
              <a:rPr lang="en-US" sz="4800" b="1" dirty="0" smtClean="0"/>
              <a:t>infectious</a:t>
            </a:r>
            <a:r>
              <a:rPr lang="en-US" dirty="0" smtClean="0"/>
              <a:t> complications;</a:t>
            </a:r>
          </a:p>
          <a:p>
            <a:pPr>
              <a:buNone/>
            </a:pPr>
            <a:r>
              <a:rPr lang="en-US" dirty="0" smtClean="0"/>
              <a:t>• save </a:t>
            </a:r>
            <a:r>
              <a:rPr lang="en-US" sz="4800" b="1" dirty="0" smtClean="0"/>
              <a:t>limbs</a:t>
            </a:r>
            <a:r>
              <a:rPr lang="en-US" dirty="0" smtClean="0"/>
              <a:t>; </a:t>
            </a:r>
          </a:p>
          <a:p>
            <a:pPr>
              <a:buNone/>
            </a:pPr>
            <a:r>
              <a:rPr lang="en-US" dirty="0" smtClean="0"/>
              <a:t>• minimize residual </a:t>
            </a:r>
            <a:r>
              <a:rPr lang="en-US" sz="4800" b="1" dirty="0" smtClean="0"/>
              <a:t>disability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pic>
        <p:nvPicPr>
          <p:cNvPr id="44034" name="Picture 2" descr="http://www.marzeporgohar.org/files/images/iraq%20war.previ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3600" y="2874098"/>
            <a:ext cx="3200401" cy="39839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A tension </a:t>
            </a:r>
            <a:r>
              <a:rPr lang="en-US" b="1" i="1" dirty="0" err="1" smtClean="0"/>
              <a:t>pneumothorax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4602163"/>
          </a:xfrm>
        </p:spPr>
        <p:txBody>
          <a:bodyPr>
            <a:normAutofit/>
          </a:bodyPr>
          <a:lstStyle/>
          <a:p>
            <a:r>
              <a:rPr lang="en-US" dirty="0" smtClean="0"/>
              <a:t>large bore needle, inserted in the </a:t>
            </a:r>
            <a:r>
              <a:rPr lang="en-US" sz="3600" b="1" dirty="0" smtClean="0"/>
              <a:t>second </a:t>
            </a:r>
            <a:r>
              <a:rPr lang="en-US" sz="3600" b="1" dirty="0" err="1" smtClean="0"/>
              <a:t>intercostal</a:t>
            </a:r>
            <a:r>
              <a:rPr lang="en-US" sz="3600" b="1" dirty="0" smtClean="0"/>
              <a:t> </a:t>
            </a:r>
            <a:r>
              <a:rPr lang="en-US" dirty="0" smtClean="0"/>
              <a:t>space in the </a:t>
            </a:r>
            <a:r>
              <a:rPr lang="en-US" sz="3600" b="1" dirty="0" smtClean="0"/>
              <a:t>mid-</a:t>
            </a:r>
            <a:r>
              <a:rPr lang="en-US" sz="3600" b="1" dirty="0" err="1" smtClean="0"/>
              <a:t>clavicular</a:t>
            </a:r>
            <a:r>
              <a:rPr lang="en-US" dirty="0" smtClean="0"/>
              <a:t> </a:t>
            </a:r>
            <a:r>
              <a:rPr lang="en-US" dirty="0" smtClean="0"/>
              <a:t>line</a:t>
            </a:r>
            <a:endParaRPr lang="en-US" dirty="0" smtClean="0"/>
          </a:p>
        </p:txBody>
      </p:sp>
      <p:pic>
        <p:nvPicPr>
          <p:cNvPr id="17414" name="Picture 6" descr="http://history.amedd.army.mil/booksdocs/wwii/thoracicsurgeryvolI/chapter9figure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86325" y="2743200"/>
            <a:ext cx="4257675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b="1" i="1" dirty="0" smtClean="0"/>
              <a:t> mid-</a:t>
            </a:r>
            <a:r>
              <a:rPr lang="en-US" b="1" i="1" dirty="0" err="1" smtClean="0"/>
              <a:t>clavicular</a:t>
            </a:r>
            <a:r>
              <a:rPr lang="en-US" b="1" i="1" dirty="0" smtClean="0"/>
              <a:t> (apical) chest tube 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47545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be inserted into the second space </a:t>
            </a:r>
            <a:r>
              <a:rPr lang="en-US" dirty="0" err="1" smtClean="0"/>
              <a:t>anteriorly</a:t>
            </a:r>
            <a:r>
              <a:rPr lang="en-US" dirty="0" smtClean="0"/>
              <a:t> for</a:t>
            </a:r>
          </a:p>
          <a:p>
            <a:pPr>
              <a:buNone/>
            </a:pPr>
            <a:r>
              <a:rPr lang="en-US" i="1" dirty="0" smtClean="0"/>
              <a:t>       </a:t>
            </a:r>
            <a:r>
              <a:rPr lang="en-US" b="1" i="1" dirty="0" err="1" smtClean="0"/>
              <a:t>pneumothorax</a:t>
            </a:r>
            <a:endParaRPr lang="en-US" b="1" i="1" dirty="0" smtClean="0"/>
          </a:p>
          <a:p>
            <a:pPr>
              <a:buNone/>
            </a:pPr>
            <a:r>
              <a:rPr lang="en-US" b="1" i="1" dirty="0" smtClean="0"/>
              <a:t>      tension </a:t>
            </a:r>
            <a:r>
              <a:rPr lang="en-US" b="1" i="1" dirty="0" err="1" smtClean="0"/>
              <a:t>pneumothorax</a:t>
            </a:r>
            <a:r>
              <a:rPr lang="en-US" dirty="0" smtClean="0"/>
              <a:t>,</a:t>
            </a:r>
          </a:p>
          <a:p>
            <a:pPr>
              <a:buNone/>
            </a:pPr>
            <a:r>
              <a:rPr lang="en-US" dirty="0" smtClean="0"/>
              <a:t>attached to;</a:t>
            </a:r>
          </a:p>
          <a:p>
            <a:pPr>
              <a:buNone/>
            </a:pPr>
            <a:r>
              <a:rPr lang="en-US" dirty="0" smtClean="0"/>
              <a:t>            a Heimlich one-way valve.</a:t>
            </a:r>
          </a:p>
          <a:p>
            <a:pPr>
              <a:buNone/>
            </a:pPr>
            <a:r>
              <a:rPr lang="en-US" dirty="0" smtClean="0"/>
              <a:t>            an underwater seal.</a:t>
            </a:r>
          </a:p>
          <a:p>
            <a:r>
              <a:rPr lang="en-US" i="1" dirty="0" smtClean="0"/>
              <a:t>should be done </a:t>
            </a:r>
            <a:r>
              <a:rPr lang="en-US" sz="3600" b="1" i="1" dirty="0" smtClean="0"/>
              <a:t>before X-rays </a:t>
            </a:r>
            <a:r>
              <a:rPr lang="en-US" i="1" dirty="0" smtClean="0"/>
              <a:t>are taken</a:t>
            </a:r>
          </a:p>
          <a:p>
            <a:r>
              <a:rPr lang="en-US" dirty="0" smtClean="0"/>
              <a:t>An </a:t>
            </a:r>
            <a:r>
              <a:rPr lang="en-US" sz="3600" b="1" i="1" dirty="0" smtClean="0"/>
              <a:t>X-ray one or two hours </a:t>
            </a:r>
            <a:r>
              <a:rPr lang="en-US" dirty="0" smtClean="0"/>
              <a:t>after inserting. </a:t>
            </a:r>
          </a:p>
          <a:p>
            <a:r>
              <a:rPr lang="en-US" dirty="0" smtClean="0"/>
              <a:t>X-ray is checked </a:t>
            </a:r>
            <a:r>
              <a:rPr lang="en-US" sz="3600" b="1" i="1" dirty="0" smtClean="0"/>
              <a:t>daily</a:t>
            </a:r>
            <a:r>
              <a:rPr lang="en-US" dirty="0" smtClean="0"/>
              <a:t>.</a:t>
            </a:r>
          </a:p>
          <a:p>
            <a:endParaRPr lang="ar-IQ" dirty="0" smtClean="0"/>
          </a:p>
          <a:p>
            <a:pPr>
              <a:buNone/>
            </a:pPr>
            <a:endParaRPr lang="en-US" dirty="0" smtClean="0"/>
          </a:p>
          <a:p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15962"/>
          </a:xfrm>
        </p:spPr>
        <p:txBody>
          <a:bodyPr>
            <a:noAutofit/>
          </a:bodyPr>
          <a:lstStyle/>
          <a:p>
            <a:r>
              <a:rPr lang="en-US" sz="5400" b="1" dirty="0" smtClean="0"/>
              <a:t>a flutter valve </a:t>
            </a:r>
            <a:br>
              <a:rPr lang="en-US" sz="5400" b="1" dirty="0" smtClean="0"/>
            </a:br>
            <a:endParaRPr lang="ar-IQ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4525963"/>
          </a:xfrm>
        </p:spPr>
        <p:txBody>
          <a:bodyPr/>
          <a:lstStyle/>
          <a:p>
            <a:r>
              <a:rPr lang="en-US" b="1" i="1" dirty="0" smtClean="0"/>
              <a:t>mid-</a:t>
            </a:r>
            <a:r>
              <a:rPr lang="en-US" b="1" i="1" dirty="0" err="1" smtClean="0"/>
              <a:t>clavicular</a:t>
            </a:r>
            <a:r>
              <a:rPr lang="en-US" b="1" i="1" dirty="0" smtClean="0"/>
              <a:t> (apical) chest tube</a:t>
            </a:r>
          </a:p>
          <a:p>
            <a:pPr>
              <a:buNone/>
            </a:pPr>
            <a:r>
              <a:rPr lang="en-US" sz="2400" dirty="0" smtClean="0"/>
              <a:t>      </a:t>
            </a:r>
            <a:r>
              <a:rPr lang="en-US" sz="2400" dirty="0" err="1" smtClean="0"/>
              <a:t>widebore</a:t>
            </a:r>
            <a:r>
              <a:rPr lang="en-US" sz="2400" dirty="0" smtClean="0"/>
              <a:t> needle </a:t>
            </a:r>
          </a:p>
          <a:p>
            <a:pPr>
              <a:buNone/>
            </a:pPr>
            <a:r>
              <a:rPr lang="en-US" sz="2400" dirty="0" smtClean="0"/>
              <a:t>      or size F 20 or F 24 tube </a:t>
            </a:r>
            <a:endParaRPr lang="en-US" sz="2400" dirty="0" smtClean="0"/>
          </a:p>
          <a:p>
            <a:pPr>
              <a:buNone/>
            </a:pPr>
            <a:r>
              <a:rPr lang="en-US" sz="2400" i="1" dirty="0" smtClean="0"/>
              <a:t> </a:t>
            </a:r>
            <a:r>
              <a:rPr lang="en-US" sz="2400" i="1" dirty="0" smtClean="0"/>
              <a:t>   </a:t>
            </a:r>
            <a:r>
              <a:rPr lang="en-US" sz="2400" i="1" dirty="0" smtClean="0"/>
              <a:t>second </a:t>
            </a:r>
            <a:r>
              <a:rPr lang="en-US" sz="2400" i="1" dirty="0" err="1" smtClean="0"/>
              <a:t>intercostal</a:t>
            </a:r>
            <a:r>
              <a:rPr lang="en-US" sz="2400" i="1" dirty="0" smtClean="0"/>
              <a:t> space</a:t>
            </a:r>
          </a:p>
          <a:p>
            <a:pPr>
              <a:buNone/>
            </a:pPr>
            <a:r>
              <a:rPr lang="en-US" sz="2400" i="1" dirty="0" smtClean="0"/>
              <a:t>     advanced upwards to the </a:t>
            </a:r>
            <a:r>
              <a:rPr lang="en-US" sz="2400" i="1" dirty="0" smtClean="0"/>
              <a:t>apex</a:t>
            </a:r>
            <a:endParaRPr lang="ar-IQ" sz="2400" dirty="0" smtClean="0"/>
          </a:p>
          <a:p>
            <a:r>
              <a:rPr lang="en-US" b="1" i="1" dirty="0" smtClean="0"/>
              <a:t>                                    mid-</a:t>
            </a:r>
            <a:r>
              <a:rPr lang="en-US" b="1" i="1" dirty="0" err="1" smtClean="0"/>
              <a:t>axillary</a:t>
            </a:r>
            <a:r>
              <a:rPr lang="en-US" b="1" i="1" dirty="0" smtClean="0"/>
              <a:t> </a:t>
            </a:r>
            <a:r>
              <a:rPr lang="en-US" b="1" i="1" dirty="0" smtClean="0"/>
              <a:t>(basal) chest tubes</a:t>
            </a:r>
          </a:p>
        </p:txBody>
      </p:sp>
      <p:pic>
        <p:nvPicPr>
          <p:cNvPr id="4" name="Picture 2" descr="http://www.tactical-life.com/online/wp-content/uploads/2009/07/chest-woun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962400"/>
            <a:ext cx="4729480" cy="2895600"/>
          </a:xfrm>
          <a:prstGeom prst="rect">
            <a:avLst/>
          </a:prstGeom>
          <a:noFill/>
        </p:spPr>
      </p:pic>
      <p:pic>
        <p:nvPicPr>
          <p:cNvPr id="5" name="Picture 2" descr="C:\Documents and Settings\amir\Desktop\airway obstruction\en_a04fig01[1]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1996" y="3954463"/>
            <a:ext cx="4342004" cy="290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en-US" b="1" dirty="0" smtClean="0"/>
              <a:t>seal the wound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8686800" cy="4906963"/>
          </a:xfrm>
        </p:spPr>
        <p:txBody>
          <a:bodyPr>
            <a:normAutofit/>
          </a:bodyPr>
          <a:lstStyle/>
          <a:p>
            <a:r>
              <a:rPr lang="en-US" dirty="0" smtClean="0"/>
              <a:t>sealed with an </a:t>
            </a:r>
            <a:r>
              <a:rPr lang="en-US" sz="3600" b="1" dirty="0" smtClean="0"/>
              <a:t>airtight</a:t>
            </a:r>
            <a:r>
              <a:rPr lang="en-US" dirty="0" smtClean="0"/>
              <a:t> dressing.</a:t>
            </a:r>
          </a:p>
          <a:p>
            <a:r>
              <a:rPr lang="en-US" dirty="0" smtClean="0"/>
              <a:t>a </a:t>
            </a:r>
            <a:r>
              <a:rPr lang="en-US" sz="3600" b="1" dirty="0" smtClean="0"/>
              <a:t>wet bulky </a:t>
            </a:r>
            <a:r>
              <a:rPr lang="en-US" dirty="0" smtClean="0"/>
              <a:t>dressing </a:t>
            </a:r>
            <a:endParaRPr lang="en-US" dirty="0" smtClean="0"/>
          </a:p>
          <a:p>
            <a:r>
              <a:rPr lang="en-US" dirty="0" smtClean="0"/>
              <a:t>securely</a:t>
            </a:r>
            <a:r>
              <a:rPr lang="en-US" sz="3600" b="1" dirty="0" smtClean="0"/>
              <a:t> </a:t>
            </a:r>
            <a:r>
              <a:rPr lang="en-US" sz="3600" b="1" dirty="0" smtClean="0"/>
              <a:t>fixed </a:t>
            </a:r>
            <a:r>
              <a:rPr lang="en-US" dirty="0" smtClean="0"/>
              <a:t>in place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(</a:t>
            </a:r>
            <a:r>
              <a:rPr lang="en-US" dirty="0" smtClean="0"/>
              <a:t>more effective seal can </a:t>
            </a:r>
            <a:r>
              <a:rPr lang="en-US" dirty="0" smtClean="0"/>
              <a:t>be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smtClean="0"/>
              <a:t>made using </a:t>
            </a:r>
            <a:r>
              <a:rPr lang="en-US" dirty="0" err="1" smtClean="0"/>
              <a:t>vaseline</a:t>
            </a:r>
            <a:r>
              <a:rPr lang="en-US" dirty="0" smtClean="0"/>
              <a:t> gauze}</a:t>
            </a:r>
          </a:p>
          <a:p>
            <a:endParaRPr lang="en-US" dirty="0" smtClean="0"/>
          </a:p>
          <a:p>
            <a:endParaRPr lang="ar-IQ" dirty="0"/>
          </a:p>
        </p:txBody>
      </p:sp>
      <p:pic>
        <p:nvPicPr>
          <p:cNvPr id="4" name="Picture 2" descr="http://4.bp.blogspot.com/-B90ayMGDBaM/TZozUthpLqI/AAAAAAAAAAc/85G3PspZaHk/s1600/Pneumothorax+manageme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2600" y="1959569"/>
            <a:ext cx="3581400" cy="48984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Picture 4" descr="http://1.bp.blogspot.com/-lbXNd9VxK0k/TjGuQ3OA-_I/AAAAAAAAABA/LuTFqpKwa88/s1600/hemothorax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52400"/>
            <a:ext cx="9210476" cy="67587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/>
              <a:t>A </a:t>
            </a:r>
            <a:r>
              <a:rPr lang="en-US" sz="6000" b="1" i="1" dirty="0" err="1" smtClean="0"/>
              <a:t>haemothorax</a:t>
            </a:r>
            <a:endParaRPr lang="ar-IQ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8686800" cy="4754563"/>
          </a:xfrm>
        </p:spPr>
        <p:txBody>
          <a:bodyPr/>
          <a:lstStyle/>
          <a:p>
            <a:r>
              <a:rPr lang="en-US" dirty="0" smtClean="0"/>
              <a:t>Blood in the thoracic cavity </a:t>
            </a:r>
            <a:r>
              <a:rPr lang="en-US" sz="4000" b="1" dirty="0" smtClean="0"/>
              <a:t>rarely clots</a:t>
            </a:r>
          </a:p>
          <a:p>
            <a:r>
              <a:rPr lang="en-US" sz="4000" b="1" dirty="0" err="1" smtClean="0"/>
              <a:t>defibrinogenate</a:t>
            </a:r>
            <a:r>
              <a:rPr lang="en-US" dirty="0" smtClean="0"/>
              <a:t> the blood by its </a:t>
            </a:r>
            <a:r>
              <a:rPr lang="en-US" sz="4000" b="1" dirty="0" smtClean="0"/>
              <a:t>movements. </a:t>
            </a:r>
          </a:p>
          <a:p>
            <a:r>
              <a:rPr lang="en-US" dirty="0" smtClean="0"/>
              <a:t>drained using </a:t>
            </a:r>
            <a:endParaRPr lang="en-US" dirty="0" smtClean="0"/>
          </a:p>
          <a:p>
            <a:pPr>
              <a:buNone/>
            </a:pPr>
            <a:r>
              <a:rPr lang="en-US" sz="4000" b="1" dirty="0" smtClean="0"/>
              <a:t>a </a:t>
            </a:r>
            <a:r>
              <a:rPr lang="en-US" sz="4000" b="1" dirty="0" err="1" smtClean="0"/>
              <a:t>widebore</a:t>
            </a:r>
            <a:r>
              <a:rPr lang="en-US" sz="4000" b="1" dirty="0" smtClean="0"/>
              <a:t> chest tube</a:t>
            </a:r>
            <a:r>
              <a:rPr lang="en-US" dirty="0" smtClean="0"/>
              <a:t>.</a:t>
            </a:r>
          </a:p>
          <a:p>
            <a:endParaRPr lang="ar-IQ" dirty="0"/>
          </a:p>
        </p:txBody>
      </p:sp>
      <p:pic>
        <p:nvPicPr>
          <p:cNvPr id="13314" name="Picture 2" descr="http://ps.cnis.ca/wiki/images/8/84/Chapter_65_Image_04_Web_Siz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1" y="2796089"/>
            <a:ext cx="4114800" cy="40619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C:\Documents and Settings\amir\Desktop\airway obstruction\pneumothorax_3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Removal of chest tubes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lphaLcParenBoth"/>
            </a:pPr>
            <a:r>
              <a:rPr lang="en-US" dirty="0" smtClean="0"/>
              <a:t>the lung has </a:t>
            </a:r>
            <a:r>
              <a:rPr lang="en-US" b="1" dirty="0" smtClean="0"/>
              <a:t>re-expanded</a:t>
            </a:r>
            <a:r>
              <a:rPr lang="en-US" dirty="0" smtClean="0"/>
              <a:t> </a:t>
            </a:r>
          </a:p>
          <a:p>
            <a:pPr marL="514350" indent="-514350">
              <a:buAutoNum type="alphaLcParenBoth"/>
            </a:pPr>
            <a:r>
              <a:rPr lang="en-US" dirty="0" smtClean="0"/>
              <a:t>drainage is very small </a:t>
            </a:r>
            <a:r>
              <a:rPr lang="en-US" b="1" dirty="0" smtClean="0"/>
              <a:t>(less than 75 ml/24 hours)</a:t>
            </a:r>
            <a:r>
              <a:rPr lang="en-US" dirty="0" smtClean="0"/>
              <a:t>; </a:t>
            </a:r>
          </a:p>
          <a:p>
            <a:pPr>
              <a:buNone/>
            </a:pPr>
            <a:r>
              <a:rPr lang="en-US" dirty="0" smtClean="0"/>
              <a:t>(b) </a:t>
            </a:r>
            <a:r>
              <a:rPr lang="en-US" b="1" dirty="0" smtClean="0"/>
              <a:t>radiographi</a:t>
            </a:r>
            <a:r>
              <a:rPr lang="en-US" dirty="0" smtClean="0"/>
              <a:t>c evidence that the lung has adequately </a:t>
            </a:r>
            <a:r>
              <a:rPr lang="en-US" b="1" dirty="0" smtClean="0"/>
              <a:t>expanded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and </a:t>
            </a:r>
            <a:r>
              <a:rPr lang="en-US" b="1" dirty="0" smtClean="0"/>
              <a:t>collections</a:t>
            </a:r>
            <a:r>
              <a:rPr lang="en-US" dirty="0" smtClean="0"/>
              <a:t> have drained to a minimum</a:t>
            </a:r>
          </a:p>
          <a:p>
            <a:pPr>
              <a:buNone/>
            </a:pPr>
            <a:r>
              <a:rPr lang="en-US" dirty="0" smtClean="0"/>
              <a:t>(c) </a:t>
            </a:r>
            <a:r>
              <a:rPr lang="en-US" b="1" dirty="0" smtClean="0"/>
              <a:t>the underwater seal has stopped swinging</a:t>
            </a:r>
            <a:r>
              <a:rPr lang="en-US" dirty="0" smtClean="0"/>
              <a:t>, </a:t>
            </a:r>
            <a:r>
              <a:rPr lang="en-US" i="1" dirty="0" smtClean="0"/>
              <a:t>but is not blocked.</a:t>
            </a:r>
            <a:endParaRPr lang="en-US" dirty="0" smtClean="0"/>
          </a:p>
          <a:p>
            <a:pPr>
              <a:buNone/>
            </a:pPr>
            <a:r>
              <a:rPr lang="en-US" b="1" dirty="0" smtClean="0"/>
              <a:t>Clamp</a:t>
            </a:r>
            <a:r>
              <a:rPr lang="en-US" dirty="0" smtClean="0"/>
              <a:t> the drains for one more day. </a:t>
            </a:r>
          </a:p>
          <a:p>
            <a:pPr>
              <a:buNone/>
            </a:pPr>
            <a:r>
              <a:rPr lang="en-US" dirty="0" smtClean="0"/>
              <a:t>the patient perform a </a:t>
            </a:r>
            <a:r>
              <a:rPr lang="en-US" b="1" dirty="0" err="1" smtClean="0"/>
              <a:t>Valsava</a:t>
            </a:r>
            <a:r>
              <a:rPr lang="en-US" b="1" dirty="0" smtClean="0"/>
              <a:t> </a:t>
            </a:r>
            <a:r>
              <a:rPr lang="en-US" b="1" dirty="0" err="1" smtClean="0"/>
              <a:t>manoeuvre</a:t>
            </a:r>
            <a:r>
              <a:rPr lang="en-US" b="1" dirty="0" smtClean="0"/>
              <a:t> </a:t>
            </a:r>
            <a:r>
              <a:rPr lang="en-US" dirty="0" smtClean="0"/>
              <a:t>when the tube is removed</a:t>
            </a:r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://clinicaltraining.com/user/media/images/flailches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00" y="-136525"/>
            <a:ext cx="69469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r>
              <a:rPr lang="en-US" b="1" i="1" dirty="0" smtClean="0"/>
              <a:t>A flail segment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135563"/>
          </a:xfrm>
        </p:spPr>
        <p:txBody>
          <a:bodyPr>
            <a:normAutofit fontScale="92500" lnSpcReduction="10000"/>
          </a:bodyPr>
          <a:lstStyle/>
          <a:p>
            <a:r>
              <a:rPr lang="en-US" sz="3600" dirty="0" smtClean="0"/>
              <a:t>may well result from </a:t>
            </a:r>
            <a:r>
              <a:rPr lang="en-US" sz="4400" b="1" dirty="0" smtClean="0"/>
              <a:t>closed injuries</a:t>
            </a:r>
            <a:r>
              <a:rPr lang="en-US" sz="3600" dirty="0" smtClean="0"/>
              <a:t>,</a:t>
            </a:r>
          </a:p>
          <a:p>
            <a:r>
              <a:rPr lang="en-US" sz="4400" b="1" dirty="0" smtClean="0"/>
              <a:t>number of ribs broken </a:t>
            </a:r>
            <a:r>
              <a:rPr lang="en-US" sz="3600" dirty="0" smtClean="0"/>
              <a:t>results in an unstable segment of chest wall</a:t>
            </a:r>
          </a:p>
          <a:p>
            <a:r>
              <a:rPr lang="en-US" sz="3600" dirty="0" smtClean="0"/>
              <a:t>consequent </a:t>
            </a:r>
            <a:r>
              <a:rPr lang="en-US" sz="4400" b="1" dirty="0" smtClean="0"/>
              <a:t>paradoxical respiration</a:t>
            </a:r>
            <a:r>
              <a:rPr lang="en-US" sz="3600" dirty="0" smtClean="0"/>
              <a:t>.</a:t>
            </a:r>
          </a:p>
          <a:p>
            <a:r>
              <a:rPr lang="en-US" sz="4400" b="1" dirty="0" smtClean="0"/>
              <a:t>bruised</a:t>
            </a:r>
            <a:r>
              <a:rPr lang="en-US" sz="3600" dirty="0" smtClean="0"/>
              <a:t> poorly functioning lung, Lung contusion for 2-3 days and will resolve slowly</a:t>
            </a:r>
          </a:p>
          <a:p>
            <a:r>
              <a:rPr lang="en-US" sz="3600" dirty="0" smtClean="0"/>
              <a:t> </a:t>
            </a:r>
            <a:r>
              <a:rPr lang="en-US" sz="4400" b="1" dirty="0" smtClean="0"/>
              <a:t>Aspiration</a:t>
            </a:r>
            <a:r>
              <a:rPr lang="en-US" sz="3600" dirty="0" smtClean="0"/>
              <a:t> at the time of injury is</a:t>
            </a:r>
          </a:p>
          <a:p>
            <a:pPr>
              <a:buNone/>
            </a:pPr>
            <a:r>
              <a:rPr lang="en-US" sz="3600" dirty="0" smtClean="0"/>
              <a:t>common, resulting in obstructive </a:t>
            </a:r>
            <a:r>
              <a:rPr lang="en-US" sz="4800" b="1" dirty="0" err="1" smtClean="0"/>
              <a:t>atelectasis</a:t>
            </a:r>
            <a:endParaRPr lang="en-US" sz="4800" b="1" dirty="0" smtClean="0"/>
          </a:p>
          <a:p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The outcome is influenced by: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7150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• </a:t>
            </a:r>
            <a:r>
              <a:rPr lang="en-US" sz="4400" b="1" dirty="0" smtClean="0">
                <a:latin typeface="+mj-lt"/>
                <a:ea typeface="+mj-ea"/>
                <a:cs typeface="+mj-cs"/>
              </a:rPr>
              <a:t>type</a:t>
            </a:r>
            <a:r>
              <a:rPr lang="en-US" dirty="0" smtClean="0"/>
              <a:t> of injury;</a:t>
            </a:r>
          </a:p>
          <a:p>
            <a:pPr>
              <a:buNone/>
            </a:pPr>
            <a:r>
              <a:rPr lang="en-US" dirty="0" smtClean="0"/>
              <a:t>• </a:t>
            </a:r>
            <a:r>
              <a:rPr lang="en-US" sz="4400" b="1" dirty="0" smtClean="0">
                <a:latin typeface="+mj-lt"/>
                <a:ea typeface="+mj-ea"/>
                <a:cs typeface="+mj-cs"/>
              </a:rPr>
              <a:t>general condition </a:t>
            </a:r>
            <a:r>
              <a:rPr lang="en-US" dirty="0" smtClean="0"/>
              <a:t>of the patient;</a:t>
            </a:r>
          </a:p>
          <a:p>
            <a:pPr>
              <a:buNone/>
            </a:pPr>
            <a:r>
              <a:rPr lang="en-US" dirty="0" smtClean="0"/>
              <a:t>• </a:t>
            </a:r>
            <a:r>
              <a:rPr lang="en-US" sz="4400" b="1" dirty="0" smtClean="0">
                <a:latin typeface="+mj-lt"/>
                <a:ea typeface="+mj-ea"/>
                <a:cs typeface="+mj-cs"/>
              </a:rPr>
              <a:t>first aid</a:t>
            </a:r>
            <a:r>
              <a:rPr lang="en-US" dirty="0" smtClean="0"/>
              <a:t>;</a:t>
            </a:r>
          </a:p>
          <a:p>
            <a:pPr>
              <a:buNone/>
            </a:pPr>
            <a:r>
              <a:rPr lang="en-US" dirty="0" smtClean="0"/>
              <a:t>• </a:t>
            </a:r>
            <a:r>
              <a:rPr lang="en-US" sz="4400" b="1" dirty="0" smtClean="0">
                <a:latin typeface="+mj-lt"/>
                <a:ea typeface="+mj-ea"/>
                <a:cs typeface="+mj-cs"/>
              </a:rPr>
              <a:t>time</a:t>
            </a:r>
            <a:r>
              <a:rPr lang="en-US" dirty="0" smtClean="0"/>
              <a:t> needed for transport to hospital;</a:t>
            </a:r>
          </a:p>
          <a:p>
            <a:pPr>
              <a:buNone/>
            </a:pPr>
            <a:r>
              <a:rPr lang="en-US" dirty="0" smtClean="0"/>
              <a:t>• </a:t>
            </a:r>
            <a:r>
              <a:rPr lang="en-US" sz="4400" b="1" dirty="0" smtClean="0">
                <a:latin typeface="+mj-lt"/>
                <a:ea typeface="+mj-ea"/>
                <a:cs typeface="+mj-cs"/>
              </a:rPr>
              <a:t>quality of treatment </a:t>
            </a:r>
            <a:r>
              <a:rPr lang="en-US" dirty="0" smtClean="0"/>
              <a:t>(surgery, post-operative care, rehabilitation);</a:t>
            </a:r>
          </a:p>
          <a:p>
            <a:pPr>
              <a:buNone/>
            </a:pPr>
            <a:r>
              <a:rPr lang="en-US" dirty="0" smtClean="0"/>
              <a:t>• possibility of evacuation to a better equipped hospital with </a:t>
            </a:r>
            <a:r>
              <a:rPr lang="en-US" sz="4400" b="1" dirty="0" smtClean="0">
                <a:latin typeface="+mj-lt"/>
                <a:ea typeface="+mj-ea"/>
                <a:cs typeface="+mj-cs"/>
              </a:rPr>
              <a:t>more experienced staff</a:t>
            </a:r>
            <a:r>
              <a:rPr lang="en-US" dirty="0" smtClean="0"/>
              <a:t>.</a:t>
            </a:r>
          </a:p>
          <a:p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http://student.bmj.com/issues/07/02/education/images/view_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00" y="-136525"/>
            <a:ext cx="9051925" cy="699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b="1" i="1" dirty="0" smtClean="0"/>
              <a:t>A flail segment</a:t>
            </a:r>
            <a:endParaRPr lang="ar-IQ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5562600"/>
          </a:xfrm>
        </p:spPr>
        <p:txBody>
          <a:bodyPr>
            <a:normAutofit/>
          </a:bodyPr>
          <a:lstStyle/>
          <a:p>
            <a:r>
              <a:rPr lang="en-US" dirty="0" smtClean="0"/>
              <a:t>firm </a:t>
            </a:r>
            <a:r>
              <a:rPr lang="en-US" sz="4000" b="1" dirty="0" err="1" smtClean="0"/>
              <a:t>Elastoplast</a:t>
            </a:r>
            <a:r>
              <a:rPr lang="en-US" sz="4000" b="1" dirty="0" smtClean="0"/>
              <a:t> strapping </a:t>
            </a:r>
            <a:r>
              <a:rPr lang="en-US" dirty="0" smtClean="0"/>
              <a:t>of the affected segment</a:t>
            </a:r>
          </a:p>
          <a:p>
            <a:r>
              <a:rPr lang="en-US" dirty="0" smtClean="0"/>
              <a:t>A few heavy sutures </a:t>
            </a:r>
            <a:r>
              <a:rPr lang="en-US" dirty="0" smtClean="0"/>
              <a:t>tied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smtClean="0"/>
              <a:t>over a plaster of Paris </a:t>
            </a:r>
            <a:r>
              <a:rPr lang="en-US" sz="4000" b="1" dirty="0" smtClean="0"/>
              <a:t>slab</a:t>
            </a:r>
            <a:r>
              <a:rPr lang="en-US" dirty="0" smtClean="0"/>
              <a:t> </a:t>
            </a:r>
          </a:p>
          <a:p>
            <a:endParaRPr lang="en-US" i="1" dirty="0" smtClean="0"/>
          </a:p>
          <a:p>
            <a:endParaRPr lang="en-US" i="1" dirty="0" smtClean="0"/>
          </a:p>
          <a:p>
            <a:r>
              <a:rPr lang="en-US" i="1" dirty="0" smtClean="0"/>
              <a:t>Positioning</a:t>
            </a:r>
            <a:r>
              <a:rPr lang="en-US" sz="4000" b="1" i="1" dirty="0" smtClean="0"/>
              <a:t>;</a:t>
            </a:r>
            <a:r>
              <a:rPr lang="en-US" i="1" dirty="0" smtClean="0"/>
              <a:t> </a:t>
            </a:r>
            <a:r>
              <a:rPr lang="en-US" dirty="0" smtClean="0"/>
              <a:t>the damaged segment is </a:t>
            </a:r>
            <a:r>
              <a:rPr lang="en-US" sz="4000" b="1" dirty="0" smtClean="0"/>
              <a:t>against the </a:t>
            </a:r>
            <a:r>
              <a:rPr lang="en-US" sz="4000" b="1" dirty="0" err="1" smtClean="0"/>
              <a:t>ground,uninjured</a:t>
            </a:r>
            <a:r>
              <a:rPr lang="en-US" sz="4000" b="1" dirty="0" smtClean="0"/>
              <a:t> side uppermost </a:t>
            </a:r>
            <a:r>
              <a:rPr lang="en-US" dirty="0" smtClean="0"/>
              <a:t>to allow optimal ventilation of the good lung.</a:t>
            </a:r>
          </a:p>
          <a:p>
            <a:endParaRPr lang="en-US" sz="4000" b="1" dirty="0" smtClean="0"/>
          </a:p>
          <a:p>
            <a:endParaRPr lang="ar-IQ" dirty="0"/>
          </a:p>
        </p:txBody>
      </p:sp>
      <p:pic>
        <p:nvPicPr>
          <p:cNvPr id="4" name="Picture 2" descr="http://static2.dmcdn.net/static/video/268/181/24181862:jpeg_preview_medium.jpg?201108072044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1905000"/>
            <a:ext cx="4191000" cy="31432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b="1" i="1" dirty="0" smtClean="0"/>
              <a:t>A flail segment</a:t>
            </a:r>
            <a:endParaRPr lang="ar-IQ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8305800" cy="50292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nerve blocks </a:t>
            </a:r>
            <a:r>
              <a:rPr lang="en-US" sz="4000" dirty="0" smtClean="0"/>
              <a:t>reduces</a:t>
            </a:r>
          </a:p>
          <a:p>
            <a:pPr>
              <a:buNone/>
            </a:pPr>
            <a:r>
              <a:rPr lang="en-US" sz="4000" dirty="0" smtClean="0"/>
              <a:t> </a:t>
            </a:r>
            <a:r>
              <a:rPr lang="en-US" sz="4000" dirty="0" smtClean="0"/>
              <a:t>the effort of breathing</a:t>
            </a:r>
          </a:p>
          <a:p>
            <a:r>
              <a:rPr lang="en-US" sz="4000" dirty="0" smtClean="0"/>
              <a:t>can </a:t>
            </a:r>
            <a:r>
              <a:rPr lang="en-US" sz="4000" dirty="0" smtClean="0"/>
              <a:t>be stabilized by </a:t>
            </a:r>
            <a:endParaRPr lang="en-US" sz="4000" dirty="0" smtClean="0"/>
          </a:p>
          <a:p>
            <a:r>
              <a:rPr lang="en-US" sz="4200" b="1" dirty="0" smtClean="0"/>
              <a:t>skeletal traction</a:t>
            </a:r>
            <a:endParaRPr lang="en-US" sz="4000" b="1" dirty="0" smtClean="0"/>
          </a:p>
          <a:p>
            <a:endParaRPr lang="en-US" sz="4000" b="1" dirty="0" smtClean="0"/>
          </a:p>
          <a:p>
            <a:endParaRPr lang="ar-IQ" dirty="0"/>
          </a:p>
        </p:txBody>
      </p:sp>
      <p:pic>
        <p:nvPicPr>
          <p:cNvPr id="60422" name="Picture 6" descr="http://history.amedd.army.mil/booksdocs/wwii/thoracicsurgeryvolii/chapter1figure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02404" y="1447800"/>
            <a:ext cx="4241597" cy="541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http://www.primary-surgery.org/ps/vol2/html/images/img-020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00" y="-136525"/>
            <a:ext cx="9080500" cy="699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http://www.trauma.org/images/image_library/chest0013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34938" y="0"/>
            <a:ext cx="92789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 descr="http://www.east.org/content/images/cms/pmg-pulmonary-fig3.png/pmg-pulmonary-fig3-full;size$350,112.ImageHandl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80" y="0"/>
            <a:ext cx="5000620" cy="16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Postoperative controls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5486400"/>
          </a:xfrm>
        </p:spPr>
        <p:txBody>
          <a:bodyPr>
            <a:normAutofit/>
          </a:bodyPr>
          <a:lstStyle/>
          <a:p>
            <a:r>
              <a:rPr lang="en-US" dirty="0" smtClean="0"/>
              <a:t>the patient should be </a:t>
            </a:r>
            <a:r>
              <a:rPr lang="en-US" sz="3600" b="1" dirty="0" smtClean="0"/>
              <a:t>checked</a:t>
            </a:r>
            <a:r>
              <a:rPr lang="en-US" dirty="0" smtClean="0"/>
              <a:t> several times a day.</a:t>
            </a:r>
          </a:p>
          <a:p>
            <a:r>
              <a:rPr lang="en-US" sz="3600" b="1" dirty="0" smtClean="0"/>
              <a:t>Deep-breathing exercises </a:t>
            </a:r>
            <a:r>
              <a:rPr lang="en-US" dirty="0" smtClean="0"/>
              <a:t>by a trained physiotherapist,</a:t>
            </a:r>
          </a:p>
          <a:p>
            <a:r>
              <a:rPr lang="en-US" dirty="0" smtClean="0"/>
              <a:t> Adequate </a:t>
            </a:r>
            <a:r>
              <a:rPr lang="en-US" sz="3600" b="1" dirty="0" smtClean="0"/>
              <a:t>pain relief </a:t>
            </a:r>
            <a:r>
              <a:rPr lang="en-US" dirty="0" smtClean="0"/>
              <a:t>is essential.</a:t>
            </a:r>
          </a:p>
          <a:p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The </a:t>
            </a:r>
            <a:r>
              <a:rPr lang="en-US" b="1" i="1" dirty="0" smtClean="0"/>
              <a:t>indications </a:t>
            </a:r>
            <a:r>
              <a:rPr lang="en-US" b="1" dirty="0" smtClean="0"/>
              <a:t>for </a:t>
            </a:r>
            <a:r>
              <a:rPr lang="en-US" b="1" dirty="0" err="1" smtClean="0"/>
              <a:t>thoracotomy</a:t>
            </a:r>
            <a:r>
              <a:rPr lang="en-US" b="1" dirty="0" smtClean="0"/>
              <a:t> :</a:t>
            </a:r>
            <a:r>
              <a:rPr lang="en-US" dirty="0" smtClean="0"/>
              <a:t/>
            </a:r>
            <a:br>
              <a:rPr lang="en-US" dirty="0" smtClean="0"/>
            </a:b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791200"/>
          </a:xfrm>
        </p:spPr>
        <p:txBody>
          <a:bodyPr>
            <a:normAutofit/>
          </a:bodyPr>
          <a:lstStyle/>
          <a:p>
            <a:r>
              <a:rPr lang="en-US" b="1" dirty="0" smtClean="0"/>
              <a:t> massive bleeding </a:t>
            </a:r>
            <a:r>
              <a:rPr lang="en-US" dirty="0" smtClean="0"/>
              <a:t>(more than 1000-1500 ml at the time of insertion of chest drains, </a:t>
            </a:r>
          </a:p>
          <a:p>
            <a:r>
              <a:rPr lang="en-US" b="1" dirty="0" smtClean="0"/>
              <a:t>200-300 ml/hour </a:t>
            </a:r>
            <a:r>
              <a:rPr lang="en-US" dirty="0" smtClean="0"/>
              <a:t>for 5 hours); </a:t>
            </a:r>
          </a:p>
          <a:p>
            <a:r>
              <a:rPr lang="en-US" dirty="0" smtClean="0"/>
              <a:t>persistent </a:t>
            </a:r>
            <a:r>
              <a:rPr lang="en-US" b="1" dirty="0" smtClean="0"/>
              <a:t>pleural air leak </a:t>
            </a:r>
            <a:r>
              <a:rPr lang="en-US" dirty="0" smtClean="0"/>
              <a:t>over 24 hours,</a:t>
            </a:r>
          </a:p>
          <a:p>
            <a:pPr>
              <a:buNone/>
            </a:pPr>
            <a:r>
              <a:rPr lang="en-US" dirty="0" smtClean="0"/>
              <a:t>                      or earlier if massive;</a:t>
            </a:r>
          </a:p>
          <a:p>
            <a:r>
              <a:rPr lang="en-US" b="1" dirty="0" err="1" smtClean="0"/>
              <a:t>mediastinal</a:t>
            </a:r>
            <a:r>
              <a:rPr lang="en-US" b="1" dirty="0" smtClean="0"/>
              <a:t> injury</a:t>
            </a:r>
            <a:r>
              <a:rPr lang="en-US" dirty="0" smtClean="0"/>
              <a:t>;</a:t>
            </a:r>
          </a:p>
          <a:p>
            <a:r>
              <a:rPr lang="en-US" dirty="0" smtClean="0"/>
              <a:t> major </a:t>
            </a:r>
            <a:r>
              <a:rPr lang="en-US" b="1" dirty="0" smtClean="0"/>
              <a:t>defect</a:t>
            </a:r>
            <a:r>
              <a:rPr lang="en-US" dirty="0" smtClean="0"/>
              <a:t> of the chest wall.</a:t>
            </a:r>
          </a:p>
          <a:p>
            <a:pPr>
              <a:buNone/>
            </a:pPr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constrictive </a:t>
            </a:r>
            <a:r>
              <a:rPr lang="en-US" b="1" i="1" dirty="0" err="1" smtClean="0"/>
              <a:t>haemopericardium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In the </a:t>
            </a:r>
            <a:r>
              <a:rPr lang="en-US" sz="3600" b="1" dirty="0" smtClean="0"/>
              <a:t>rare</a:t>
            </a:r>
            <a:r>
              <a:rPr lang="en-US" dirty="0" smtClean="0"/>
              <a:t> </a:t>
            </a:r>
          </a:p>
          <a:p>
            <a:r>
              <a:rPr lang="en-US" dirty="0" smtClean="0"/>
              <a:t>due to a </a:t>
            </a:r>
            <a:r>
              <a:rPr lang="en-US" sz="3600" b="1" dirty="0" smtClean="0"/>
              <a:t>penetrating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missile wound of the heart, 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3076" name="Picture 4" descr="http://img.tfd.com/MosbyMD/thumb/cardiac_tamponad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3035809"/>
            <a:ext cx="4572000" cy="3822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constrictive </a:t>
            </a:r>
            <a:r>
              <a:rPr lang="en-US" b="1" i="1" dirty="0" err="1" smtClean="0"/>
              <a:t>haemopericardium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immediate </a:t>
            </a:r>
            <a:r>
              <a:rPr lang="en-US" sz="3600" b="1" dirty="0" err="1" smtClean="0"/>
              <a:t>pericardiocentesis</a:t>
            </a:r>
            <a:r>
              <a:rPr lang="en-US" dirty="0" smtClean="0"/>
              <a:t>,</a:t>
            </a:r>
          </a:p>
          <a:p>
            <a:pPr>
              <a:buNone/>
            </a:pPr>
            <a:r>
              <a:rPr lang="en-US" dirty="0" smtClean="0"/>
              <a:t>repeated </a:t>
            </a:r>
            <a:r>
              <a:rPr lang="en-US" dirty="0" smtClean="0"/>
              <a:t>if necessary </a:t>
            </a:r>
          </a:p>
          <a:p>
            <a:r>
              <a:rPr lang="en-US" dirty="0" smtClean="0"/>
              <a:t>emergency </a:t>
            </a:r>
            <a:r>
              <a:rPr lang="en-US" sz="3600" b="1" dirty="0" err="1" smtClean="0"/>
              <a:t>thoracotomy</a:t>
            </a:r>
            <a:endParaRPr lang="en-US" sz="3600" b="1" dirty="0" smtClean="0"/>
          </a:p>
        </p:txBody>
      </p:sp>
      <p:pic>
        <p:nvPicPr>
          <p:cNvPr id="3074" name="Picture 2" descr="http://images.lifescript.com/images/ebsco/images/exh5356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2209799"/>
            <a:ext cx="4191000" cy="46482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b="1" dirty="0" smtClean="0"/>
              <a:t>Death</a:t>
            </a:r>
            <a:endParaRPr lang="ar-IQ" sz="7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The </a:t>
            </a:r>
            <a:r>
              <a:rPr lang="en-US" sz="4800" b="1" dirty="0" smtClean="0"/>
              <a:t>first aid </a:t>
            </a:r>
            <a:r>
              <a:rPr lang="en-US" sz="4000" dirty="0" smtClean="0"/>
              <a:t>are to prevent death and to avoid further injury.</a:t>
            </a:r>
          </a:p>
          <a:p>
            <a:endParaRPr lang="en-US" sz="4000" dirty="0" smtClean="0"/>
          </a:p>
          <a:p>
            <a:r>
              <a:rPr lang="en-US" sz="4000" dirty="0" smtClean="0"/>
              <a:t> Most deaths are caused by loss of </a:t>
            </a:r>
            <a:r>
              <a:rPr lang="en-US" sz="4800" b="1" dirty="0" smtClean="0"/>
              <a:t>cardio-respiratory function </a:t>
            </a:r>
            <a:r>
              <a:rPr lang="en-US" sz="4000" dirty="0" smtClean="0"/>
              <a:t>and from </a:t>
            </a:r>
            <a:r>
              <a:rPr lang="en-US" sz="4800" b="1" dirty="0" err="1" smtClean="0"/>
              <a:t>haemorrhage</a:t>
            </a:r>
            <a:endParaRPr lang="ar-IQ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1143000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latin typeface="+mn-lt"/>
                <a:ea typeface="+mn-ea"/>
                <a:cs typeface="+mn-cs"/>
              </a:rPr>
              <a:t>First aid</a:t>
            </a:r>
            <a:endParaRPr lang="ar-IQ" sz="5400" b="1" dirty="0"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8686800" cy="4678363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• </a:t>
            </a:r>
          </a:p>
          <a:p>
            <a:pPr>
              <a:buNone/>
            </a:pPr>
            <a:r>
              <a:rPr lang="en-US" sz="3600" b="1" dirty="0" smtClean="0"/>
              <a:t>Airway;</a:t>
            </a:r>
            <a:endParaRPr lang="en-US" sz="3600" dirty="0" smtClean="0"/>
          </a:p>
          <a:p>
            <a:pPr>
              <a:buNone/>
            </a:pPr>
            <a:r>
              <a:rPr lang="en-US" sz="3600" b="1" dirty="0" smtClean="0"/>
              <a:t>• </a:t>
            </a:r>
          </a:p>
          <a:p>
            <a:pPr>
              <a:buNone/>
            </a:pPr>
            <a:r>
              <a:rPr lang="en-US" sz="3600" b="1" dirty="0" smtClean="0"/>
              <a:t>Breathing;</a:t>
            </a:r>
            <a:endParaRPr lang="en-US" sz="3600" dirty="0" smtClean="0"/>
          </a:p>
          <a:p>
            <a:pPr>
              <a:buNone/>
            </a:pPr>
            <a:r>
              <a:rPr lang="en-US" sz="3600" b="1" dirty="0" smtClean="0"/>
              <a:t>•</a:t>
            </a:r>
          </a:p>
          <a:p>
            <a:pPr>
              <a:buNone/>
            </a:pPr>
            <a:r>
              <a:rPr lang="en-US" sz="3600" b="1" dirty="0" smtClean="0"/>
              <a:t> Circulation.</a:t>
            </a:r>
            <a:endParaRPr lang="en-US" sz="3600" dirty="0" smtClean="0"/>
          </a:p>
          <a:p>
            <a:pPr>
              <a:buNone/>
            </a:pPr>
            <a:endParaRPr lang="ar-IQ" dirty="0"/>
          </a:p>
        </p:txBody>
      </p:sp>
      <p:pic>
        <p:nvPicPr>
          <p:cNvPr id="4" name="Content Placeholder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743200" y="2286000"/>
            <a:ext cx="64008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BASIC TREATMENT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</a:bodyPr>
          <a:lstStyle/>
          <a:p>
            <a:r>
              <a:rPr lang="en-US" sz="3900" b="1" dirty="0" smtClean="0"/>
              <a:t>Penicillin</a:t>
            </a:r>
            <a:r>
              <a:rPr lang="en-US" dirty="0" smtClean="0"/>
              <a:t> 5 mega-units 6-hourly</a:t>
            </a:r>
          </a:p>
          <a:p>
            <a:r>
              <a:rPr lang="en-US" sz="3900" b="1" dirty="0" err="1" smtClean="0"/>
              <a:t>I.v</a:t>
            </a:r>
            <a:r>
              <a:rPr lang="en-US" sz="3900" b="1" dirty="0" smtClean="0"/>
              <a:t>. fluids </a:t>
            </a:r>
            <a:r>
              <a:rPr lang="en-US" dirty="0" smtClean="0"/>
              <a:t>(Ringer Lactate or Hartmann’s solution)</a:t>
            </a:r>
          </a:p>
          <a:p>
            <a:r>
              <a:rPr lang="en-US" sz="3900" b="1" dirty="0" err="1" smtClean="0"/>
              <a:t>Antitetanus</a:t>
            </a:r>
            <a:r>
              <a:rPr lang="en-US" sz="3900" b="1" dirty="0" smtClean="0"/>
              <a:t> </a:t>
            </a:r>
            <a:r>
              <a:rPr lang="en-US" sz="3900" b="1" dirty="0" err="1" smtClean="0"/>
              <a:t>toxoid</a:t>
            </a:r>
            <a:r>
              <a:rPr lang="en-US" sz="3900" b="1" dirty="0" smtClean="0"/>
              <a:t> </a:t>
            </a:r>
            <a:r>
              <a:rPr lang="en-US" dirty="0" smtClean="0"/>
              <a:t>vaccine</a:t>
            </a:r>
          </a:p>
          <a:p>
            <a:r>
              <a:rPr lang="en-US" sz="4200" b="1" dirty="0" smtClean="0"/>
              <a:t>Analgesics</a:t>
            </a:r>
            <a:r>
              <a:rPr lang="en-US" dirty="0" smtClean="0"/>
              <a:t> can be given </a:t>
            </a:r>
            <a:r>
              <a:rPr lang="en-US" dirty="0" err="1" smtClean="0"/>
              <a:t>i.v</a:t>
            </a:r>
            <a:r>
              <a:rPr lang="en-US" dirty="0" smtClean="0"/>
              <a:t>., </a:t>
            </a:r>
            <a:r>
              <a:rPr lang="en-US" dirty="0" err="1" smtClean="0"/>
              <a:t>i.m</a:t>
            </a:r>
            <a:r>
              <a:rPr lang="en-US" dirty="0" smtClean="0"/>
              <a:t>., as suppositories or orally.</a:t>
            </a:r>
          </a:p>
          <a:p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EVACUATION</a:t>
            </a:r>
            <a:endParaRPr lang="ar-IQ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4488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The patient’s condition should be </a:t>
            </a:r>
            <a:r>
              <a:rPr lang="en-US" sz="4000" b="1" dirty="0" smtClean="0"/>
              <a:t>stabilized</a:t>
            </a:r>
            <a:r>
              <a:rPr lang="en-US" dirty="0" smtClean="0"/>
              <a:t> before evacuation. </a:t>
            </a:r>
          </a:p>
          <a:p>
            <a:r>
              <a:rPr lang="en-US" sz="4000" b="1" dirty="0" smtClean="0"/>
              <a:t>Skilled first aid </a:t>
            </a:r>
            <a:r>
              <a:rPr lang="en-US" dirty="0" smtClean="0"/>
              <a:t>at the site of injury allow stability</a:t>
            </a:r>
          </a:p>
          <a:p>
            <a:r>
              <a:rPr lang="en-US" sz="4000" b="1" dirty="0" smtClean="0"/>
              <a:t>Delay</a:t>
            </a:r>
            <a:r>
              <a:rPr lang="en-US" i="1" dirty="0" smtClean="0"/>
              <a:t> in evacuation will contribute to an increase in </a:t>
            </a:r>
            <a:r>
              <a:rPr lang="en-US" sz="4000" b="1" dirty="0" smtClean="0"/>
              <a:t>mortality</a:t>
            </a:r>
            <a:r>
              <a:rPr lang="en-US" i="1" dirty="0" smtClean="0"/>
              <a:t>.</a:t>
            </a:r>
            <a:endParaRPr lang="en-US" dirty="0" smtClean="0"/>
          </a:p>
          <a:p>
            <a:endParaRPr lang="ar-IQ" dirty="0"/>
          </a:p>
        </p:txBody>
      </p:sp>
      <p:pic>
        <p:nvPicPr>
          <p:cNvPr id="38914" name="Picture 2" descr="http://www.icrc.org/eng/assets/images/photos/2011/libya-evacuation-war-wounded-0162-2011-10-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81500" y="3505200"/>
            <a:ext cx="4762500" cy="3352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In the hospital</a:t>
            </a:r>
            <a:endParaRPr lang="ar-IQ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4830763"/>
          </a:xfrm>
        </p:spPr>
        <p:txBody>
          <a:bodyPr/>
          <a:lstStyle/>
          <a:p>
            <a:r>
              <a:rPr lang="en-US" sz="4000" b="1" dirty="0" smtClean="0"/>
              <a:t>more skilful resuscitation </a:t>
            </a:r>
            <a:r>
              <a:rPr lang="en-US" dirty="0" smtClean="0"/>
              <a:t>can be done in the hospital.</a:t>
            </a:r>
            <a:endParaRPr lang="ar-IQ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5200" y="1972397"/>
            <a:ext cx="5638800" cy="4885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</TotalTime>
  <Words>1122</Words>
  <Application>Microsoft Office PowerPoint</Application>
  <PresentationFormat>On-screen Show (4:3)</PresentationFormat>
  <Paragraphs>207</Paragraphs>
  <Slides>48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Office Theme</vt:lpstr>
      <vt:lpstr>War Surgery  ICRC</vt:lpstr>
      <vt:lpstr> INTRODUCTION AIRWAY BREATHING</vt:lpstr>
      <vt:lpstr>The aims of war surgery  </vt:lpstr>
      <vt:lpstr>The outcome is influenced by:</vt:lpstr>
      <vt:lpstr>Death</vt:lpstr>
      <vt:lpstr>First aid</vt:lpstr>
      <vt:lpstr>BASIC TREATMENT</vt:lpstr>
      <vt:lpstr>EVACUATION</vt:lpstr>
      <vt:lpstr>In the hospital</vt:lpstr>
      <vt:lpstr>Respiratory obstruction  </vt:lpstr>
      <vt:lpstr>The airway must be cleared by</vt:lpstr>
      <vt:lpstr>Obstruction by the tongue:</vt:lpstr>
      <vt:lpstr> Airway &amp; breathing</vt:lpstr>
      <vt:lpstr>Slide 14</vt:lpstr>
      <vt:lpstr>Endotracheal tube</vt:lpstr>
      <vt:lpstr>Endotracheal tube</vt:lpstr>
      <vt:lpstr>Cricothyroidotomy</vt:lpstr>
      <vt:lpstr>Needle cricothyroidotomy</vt:lpstr>
      <vt:lpstr>Tracheostomy</vt:lpstr>
      <vt:lpstr>Slide 20</vt:lpstr>
      <vt:lpstr>Breathing </vt:lpstr>
      <vt:lpstr>Penetrating chest wounds</vt:lpstr>
      <vt:lpstr>penetrating chest injuries</vt:lpstr>
      <vt:lpstr>pneumothorax</vt:lpstr>
      <vt:lpstr>Open pneumothorax</vt:lpstr>
      <vt:lpstr>Slide 26</vt:lpstr>
      <vt:lpstr>Pneumothorax treated by  </vt:lpstr>
      <vt:lpstr>Slide 28</vt:lpstr>
      <vt:lpstr>A tension pneumothorax</vt:lpstr>
      <vt:lpstr>A tension pneumothorax</vt:lpstr>
      <vt:lpstr> mid-clavicular (apical) chest tube </vt:lpstr>
      <vt:lpstr>a flutter valve  </vt:lpstr>
      <vt:lpstr>seal the wound</vt:lpstr>
      <vt:lpstr>Slide 34</vt:lpstr>
      <vt:lpstr>A haemothorax</vt:lpstr>
      <vt:lpstr>Slide 36</vt:lpstr>
      <vt:lpstr>Removal of chest tubes</vt:lpstr>
      <vt:lpstr>Slide 38</vt:lpstr>
      <vt:lpstr>A flail segment</vt:lpstr>
      <vt:lpstr>Slide 40</vt:lpstr>
      <vt:lpstr>A flail segment</vt:lpstr>
      <vt:lpstr>A flail segment</vt:lpstr>
      <vt:lpstr>Slide 43</vt:lpstr>
      <vt:lpstr>Slide 44</vt:lpstr>
      <vt:lpstr>Postoperative controls</vt:lpstr>
      <vt:lpstr>The indications for thoracotomy : </vt:lpstr>
      <vt:lpstr>constrictive haemopericardium</vt:lpstr>
      <vt:lpstr>constrictive haemopericardium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RAM 2012</dc:creator>
  <cp:lastModifiedBy>RAM 2012</cp:lastModifiedBy>
  <cp:revision>107</cp:revision>
  <dcterms:created xsi:type="dcterms:W3CDTF">2006-08-16T00:00:00Z</dcterms:created>
  <dcterms:modified xsi:type="dcterms:W3CDTF">2012-11-19T07:56:40Z</dcterms:modified>
</cp:coreProperties>
</file>