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75" r:id="rId12"/>
    <p:sldId id="267" r:id="rId13"/>
    <p:sldId id="268" r:id="rId14"/>
    <p:sldId id="271" r:id="rId15"/>
    <p:sldId id="263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BFBD-07F3-4432-A34A-5D3E631E1E1A}" type="datetimeFigureOut">
              <a:rPr lang="en-US" smtClean="0"/>
              <a:pPr/>
              <a:t>27-Nov-12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AD80-E3C0-4A44-8123-DF50E24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0" y="62071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F5F5F"/>
              </a:buClr>
            </a:pPr>
            <a:r>
              <a:rPr lang="en-AU" sz="1200" b="1" dirty="0">
                <a:latin typeface="Times New Roman" pitchFamily="18" charset="0"/>
                <a:cs typeface="Times New Roman" pitchFamily="18" charset="0"/>
              </a:rPr>
              <a:t>Respiratory failure </a:t>
            </a:r>
            <a:r>
              <a:rPr lang="en-AU" sz="1200" dirty="0">
                <a:latin typeface="Times New Roman" pitchFamily="18" charset="0"/>
                <a:cs typeface="Times New Roman" pitchFamily="18" charset="0"/>
              </a:rPr>
              <a:t>refers to a condition in which pulmonary gas exchange fails to maintain normal arterial oxygen and carbon dioxide .</a:t>
            </a:r>
          </a:p>
        </p:txBody>
      </p:sp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2195513" y="115888"/>
            <a:ext cx="400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200" b="1">
                <a:latin typeface="Times New Roman" pitchFamily="18" charset="0"/>
                <a:cs typeface="Times New Roman" pitchFamily="18" charset="0"/>
              </a:rPr>
              <a:t>Respiratory failure (RF) </a:t>
            </a:r>
            <a:endParaRPr lang="nb-NO" sz="120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Ventilation:</a:t>
            </a:r>
            <a:r>
              <a:rPr lang="en-US" sz="1200" kern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kern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he</a:t>
            </a:r>
            <a:r>
              <a:rPr lang="en-US" sz="12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kern="0" dirty="0">
                <a:latin typeface="Times New Roman" pitchFamily="18" charset="0"/>
                <a:ea typeface="+mn-ea"/>
                <a:cs typeface="Times New Roman" pitchFamily="18" charset="0"/>
              </a:rPr>
              <a:t>act of Breathing in (inhaling) which brings in oxygen from the atmosphere into the lungs and the act of Breathing out (exhaling).</a:t>
            </a:r>
            <a:r>
              <a:rPr lang="en-US" sz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1200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latin typeface="Times New Roman" pitchFamily="18" charset="0"/>
                <a:ea typeface="+mn-ea"/>
                <a:cs typeface="Times New Roman" pitchFamily="18" charset="0"/>
              </a:rPr>
              <a:t>Respiration: </a:t>
            </a:r>
            <a:r>
              <a:rPr lang="en-US" sz="1200" kern="0" dirty="0">
                <a:latin typeface="Times New Roman" pitchFamily="18" charset="0"/>
                <a:ea typeface="+mn-ea"/>
                <a:cs typeface="Times New Roman" pitchFamily="18" charset="0"/>
              </a:rPr>
              <a:t>Is the process of gas exchange between the environment and the tissue level of the human body.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Respiratory failure is a condition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which the respiratory system fails in one or both of its gas-exchanging functions- i.e., oxygenation of, and carbon dioxide elimination from, mixed venous (pulmonary arterial) blood. </a:t>
            </a:r>
          </a:p>
        </p:txBody>
      </p:sp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2133600"/>
            <a:ext cx="91440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Respiratory failure is a syndrome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inadequate gas exchange due to dysfunction of one or more essential components of the respiratory system: CNS or Brain Stem,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Nerves, Chest wall,  Airways,  Alveolar– capillary units,  Pulmonary circulation and pleura.</a:t>
            </a:r>
          </a:p>
        </p:txBody>
      </p:sp>
      <p:sp>
        <p:nvSpPr>
          <p:cNvPr id="8" name="Rektangel 1"/>
          <p:cNvSpPr>
            <a:spLocks noChangeArrowheads="1"/>
          </p:cNvSpPr>
          <p:nvPr/>
        </p:nvSpPr>
        <p:spPr bwMode="auto">
          <a:xfrm>
            <a:off x="0" y="3657600"/>
            <a:ext cx="9144000" cy="10156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latin typeface="Times New Roman" pitchFamily="18" charset="0"/>
                <a:cs typeface="Times New Roman" pitchFamily="18" charset="0"/>
              </a:rPr>
              <a:t>Inspiratory Muscles</a:t>
            </a:r>
            <a:r>
              <a:rPr lang="nb-NO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nb-NO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sternocleidomastoid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elevates the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sternum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scalenes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elevate the top two ribs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external intercostals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move the ribs upward and outward, expanding the rib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cage.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diaphragm is the primary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inspiratory muscle</a:t>
            </a:r>
          </a:p>
        </p:txBody>
      </p:sp>
      <p:sp>
        <p:nvSpPr>
          <p:cNvPr id="9" name="Rektangel 2"/>
          <p:cNvSpPr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latin typeface="Times New Roman" pitchFamily="18" charset="0"/>
                <a:cs typeface="Times New Roman" pitchFamily="18" charset="0"/>
              </a:rPr>
              <a:t>Expiratory </a:t>
            </a:r>
            <a:r>
              <a:rPr lang="nb-NO" sz="1200" b="1" dirty="0" smtClean="0">
                <a:latin typeface="Times New Roman" pitchFamily="18" charset="0"/>
                <a:cs typeface="Times New Roman" pitchFamily="18" charset="0"/>
              </a:rPr>
              <a:t>Muscles</a:t>
            </a:r>
            <a:endParaRPr lang="nb-NO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nb-NO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b="1" dirty="0">
                <a:latin typeface="Times New Roman" pitchFamily="18" charset="0"/>
                <a:cs typeface="Times New Roman" pitchFamily="18" charset="0"/>
              </a:rPr>
              <a:t>Internal intercostal muscles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pull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ribs downward and inward, reduce the diameter of the rib cage.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-Abdominal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depress the lower ribs, and elevate the diaphragm up and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into the thorax.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Respiratory muscles:</a:t>
            </a:r>
            <a:endParaRPr lang="en-US" b="1" dirty="0"/>
          </a:p>
        </p:txBody>
      </p:sp>
      <p:sp>
        <p:nvSpPr>
          <p:cNvPr id="11" name="Rektangel 1"/>
          <p:cNvSpPr>
            <a:spLocks noChangeArrowheads="1"/>
          </p:cNvSpPr>
          <p:nvPr/>
        </p:nvSpPr>
        <p:spPr bwMode="auto">
          <a:xfrm>
            <a:off x="0" y="3124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Inspiratory Ms expand the rib cage and drive airflow into the </a:t>
            </a:r>
            <a:r>
              <a:rPr lang="nb-NO" sz="1400">
                <a:latin typeface="Times New Roman" pitchFamily="18" charset="0"/>
                <a:cs typeface="Times New Roman" pitchFamily="18" charset="0"/>
              </a:rPr>
              <a:t>lungs.</a:t>
            </a:r>
          </a:p>
          <a:p>
            <a:pPr>
              <a:buFont typeface="Wingdings" pitchFamily="2" charset="2"/>
              <a:buChar char="Ø"/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Expiratory Ms depress the rib cage and force air out of the lungs.</a:t>
            </a:r>
            <a:endParaRPr lang="nb-NO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9144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 expanding the diameter of the thorax and force air into the lungs):  pressure in the lungs becomes lower than the pressure in the atmosphere.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Expiration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reduses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diameter of the thorax, and force air out of the lungs ), pressure in the lungs is higher than the 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pressure in the atmosphere</a:t>
            </a:r>
            <a:endParaRPr lang="nb-NO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5804"/>
          <a:stretch>
            <a:fillRect/>
          </a:stretch>
        </p:blipFill>
        <p:spPr bwMode="auto">
          <a:xfrm>
            <a:off x="381000" y="304800"/>
            <a:ext cx="7827963" cy="554355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375487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of RF:</a:t>
            </a:r>
          </a:p>
          <a:p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Diagnose and manage the underline causes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ABG is mandatory in the assessment of the initial treatment.</a:t>
            </a:r>
          </a:p>
          <a:p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History of the present illness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the patient or from a company person.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Opiate antagonist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occasionally successful.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</a:t>
            </a:r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delay intubation.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Sedative poisoning or CO2 narcosis,  eventually coma,  is a primary failure of neurological drive and don</a:t>
            </a:r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forget (Intra Cerebral Hemorrhage or head injury). </a:t>
            </a:r>
          </a:p>
          <a:p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 l RF, O2 therapy high concentration 40-60 % or more FIO2 which increases the alveolar PaO2 in poorly ventilated lung unit.</a:t>
            </a:r>
          </a:p>
          <a:p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need high concentration more than 60% should receive humidified oxygen.</a:t>
            </a:r>
          </a:p>
          <a:p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COPD 24-28% oxygen by </a:t>
            </a:r>
            <a:r>
              <a:rPr lang="en-US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venturi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mask to avoid worsening the condition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267200"/>
            <a:ext cx="91440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Emergency Room (ER</a:t>
            </a:r>
            <a:r>
              <a:rPr lang="nb-NO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Initial treatment, the degree of severity and further planning takes place at the ER.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call physician ( pumlmonologist, internist, or anesthesiologist) should be contacted in case of NIV or intubation. 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the patient has been transferred from ER, the next post must be registered and well </a:t>
            </a:r>
            <a:r>
              <a:rPr lang="nb-NO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planned.</a:t>
            </a:r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71800" y="6126034"/>
            <a:ext cx="4228915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nb-N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it Type I or type II respiratory failure?</a:t>
            </a:r>
            <a:endParaRPr lang="nb-N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58634"/>
            <a:ext cx="9144000" cy="2462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A: ICU and most probably intubation: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PaCO2 narcosis  or pH &lt;7.20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Unstable hemodynamic status. (shock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Life-threatening arrhythmias (VF) or recurrent (VT)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Mental unstable, irritable, panic status, facial trauma and unfitness for mask therapy)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Worsening of the clinical status after a few hours of NIV therapy (unsuccessful NIV).</a:t>
            </a:r>
          </a:p>
          <a:p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PaO2 &lt;7 kPa despite maximal FiO</a:t>
            </a:r>
          </a:p>
          <a:p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tiredness, respiratory muscle weakness and intolerable clinical status. Breath frequency &gt; 30. </a:t>
            </a:r>
            <a:r>
              <a:rPr lang="nb-NO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BPM</a:t>
            </a:r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200400"/>
            <a:ext cx="9144000" cy="31085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B: Internal M.ICU, CCU, intermediate post</a:t>
            </a: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RF type 1: hypoxia- First choice - CPAP.</a:t>
            </a: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PaO2 &lt;8 kPa. Normal pH and PaCO2.</a:t>
            </a: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Pneumonia. Sepsis (Multiorgan dysfunction syndrome- MODS).</a:t>
            </a:r>
            <a:b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Pulmonary embolism</a:t>
            </a:r>
            <a:b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Heart Failure ( pulmonary edema)</a:t>
            </a:r>
            <a:b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Asthma Attacks</a:t>
            </a:r>
          </a:p>
          <a:p>
            <a:pPr eaLnBrk="0" hangingPunct="0"/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FiO2%: Start with the high level 100%, then step down gradually .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CPAP (2,5 cmH2O to 10 cmH2O), will increase gradually to the pressure that gives the desired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29400" y="1828800"/>
            <a:ext cx="25146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Indacterol-Onbrez, 150-300ug x1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05600" y="3962401"/>
            <a:ext cx="24384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Daxas, Roflumilast 500ug x1 PDE4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5600" y="5181601"/>
            <a:ext cx="24384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Inuxair\Innovair 100mg Beclo+6ug Formoterol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29400" y="2971800"/>
            <a:ext cx="25146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Spiriva 18ug daglig.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>
            <a:spLocks noChangeArrowheads="1"/>
          </p:cNvSpPr>
          <p:nvPr/>
        </p:nvSpPr>
        <p:spPr bwMode="auto">
          <a:xfrm>
            <a:off x="0" y="8382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 and management of Acute RF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RF type 1 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RF type ll</a:t>
            </a:r>
          </a:p>
        </p:txBody>
      </p:sp>
      <p:sp>
        <p:nvSpPr>
          <p:cNvPr id="3" name="TekstSylinder 2"/>
          <p:cNvSpPr txBox="1">
            <a:spLocks noChangeArrowheads="1"/>
          </p:cNvSpPr>
          <p:nvPr/>
        </p:nvSpPr>
        <p:spPr bwMode="auto">
          <a:xfrm>
            <a:off x="0" y="1524000"/>
            <a:ext cx="4427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 and </a:t>
            </a:r>
            <a:r>
              <a:rPr lang="nb-NO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of </a:t>
            </a: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on Chronic  RF</a:t>
            </a:r>
          </a:p>
        </p:txBody>
      </p:sp>
      <p:sp>
        <p:nvSpPr>
          <p:cNvPr id="4" name="TekstSylinder 3"/>
          <p:cNvSpPr txBox="1">
            <a:spLocks noChangeArrowheads="1"/>
          </p:cNvSpPr>
          <p:nvPr/>
        </p:nvSpPr>
        <p:spPr bwMode="auto">
          <a:xfrm>
            <a:off x="0" y="1828800"/>
            <a:ext cx="899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 and </a:t>
            </a:r>
            <a:r>
              <a:rPr lang="nb-NO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of  </a:t>
            </a: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 RF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52400"/>
            <a:ext cx="281940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RF: B- pH  under 7.35</a:t>
            </a:r>
          </a:p>
          <a:p>
            <a:endParaRPr lang="en-US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 RF :B- PaCO2 over 6 kpa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grayscl/>
          </a:blip>
          <a:srcRect l="3610" t="3175" b="7196"/>
          <a:stretch>
            <a:fillRect/>
          </a:stretch>
        </p:blipFill>
        <p:spPr bwMode="auto">
          <a:xfrm>
            <a:off x="3657600" y="457200"/>
            <a:ext cx="5257800" cy="617219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246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nb-NO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 Type </a:t>
            </a:r>
            <a:r>
              <a:rPr lang="nb-NO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– hypercapnia- First choice NIV</a:t>
            </a:r>
          </a:p>
          <a:p>
            <a:pPr eaLnBrk="0" hangingPunct="0"/>
            <a:endParaRPr lang="nb-NO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 &lt;7.35 and PaCO2 high, but PaO2 low or normal.</a:t>
            </a:r>
          </a:p>
          <a:p>
            <a:pPr eaLnBrk="0" hangingPunct="0"/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on chronic respiratory failure (pH &lt;7.35 and PaCO2 high and low or normal PaO2).</a:t>
            </a:r>
          </a:p>
          <a:p>
            <a:pPr eaLnBrk="0" hangingPunct="0"/>
            <a:endParaRPr lang="nb-NO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exacerbation of COPD.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97279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nb-NO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C: Medical ward / lung clinic. For conventional therapy.</a:t>
            </a:r>
          </a:p>
          <a:p>
            <a:pPr eaLnBrk="0" hangingPunct="0"/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RF that does not meet the criteria in Group A and B.</a:t>
            </a: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-Patients must be monitored closely with ABG and should be observed  the first few hours in case of reevaluate the treatment concerning (Rescue CPAP or NIV).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59723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Contraindications of NIV:</a:t>
            </a:r>
            <a:endParaRPr lang="nb-NO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Comatose patient.( not hypercapnic comatose syndrome).CO2 narcosis.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Facial injury, surgery, deformity.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Recent upper abdominal operation.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Poor compliance and panic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Patient communication- failure.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Hemodynamic Unstable, severe arrhythmias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Massive upper airway secret stagnation.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Serious bulbar dysfunction 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Acute severe upper gastrointestinal bleeding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Pneumothorax (with chest tube is not contraindicated).</a:t>
            </a:r>
            <a:b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Acute sinusitis.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 eaLnBrk="0" hangingPunct="0"/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 Setting:</a:t>
            </a:r>
            <a:endParaRPr lang="nb-NO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ST ( Spontaneous Timed).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IPAP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Inspiratory positive Airway Pressure) = 12 cmH2O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EPAP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Expiratory positive airway Pressure) = 4 cmH2O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12 - 15 or 5BPM under the patient's own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IPAP min: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0.1 msc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IPAP max: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See table on the machine accordingly. </a:t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Rise Time: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 msc for COPD and more than 300 </a:t>
            </a:r>
            <a:r>
              <a:rPr lang="nb-N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msc for NMD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Trigger: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mild, moderate 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 high.</a:t>
            </a:r>
          </a:p>
          <a:p>
            <a:pPr eaLnBrk="0" hangingPunct="0"/>
            <a:r>
              <a:rPr lang="nb-N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Cycle: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mild, </a:t>
            </a:r>
            <a:r>
              <a:rPr lang="nb-NO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moderate and  </a:t>
            </a:r>
            <a:r>
              <a:rPr lang="nb-NO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high.</a:t>
            </a:r>
            <a:endParaRPr lang="nb-NO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7042" t="4012" r="3673" b="1993"/>
          <a:stretch>
            <a:fillRect/>
          </a:stretch>
        </p:blipFill>
        <p:spPr bwMode="auto">
          <a:xfrm>
            <a:off x="381000" y="304800"/>
            <a:ext cx="8458200" cy="6296025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3657600" cy="368204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7848600" cy="2667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685800"/>
            <a:ext cx="4495800" cy="338554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CNS: </a:t>
            </a:r>
            <a:r>
              <a:rPr lang="nb-NO" sz="1400" b="1" dirty="0" smtClean="0">
                <a:latin typeface="Times New Roman" pitchFamily="18" charset="0"/>
                <a:cs typeface="Times New Roman" pitchFamily="18" charset="0"/>
              </a:rPr>
              <a:t>Resp. </a:t>
            </a:r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Center drive depression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Metabolic encephalopathy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CNS infections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Increased Intra Cerebral Pressure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Obstructive sleep Apnea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Central alveolar hypoventilation </a:t>
            </a: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Spinal cord: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Trauma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Transverse myelitis</a:t>
            </a: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NeuroMuscular Diseases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Post Polio syndrome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Tetanus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Multiple Sclerosis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M.Gravis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Guillain-Barre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>
                <a:latin typeface="Times New Roman" pitchFamily="18" charset="0"/>
                <a:cs typeface="Times New Roman" pitchFamily="18" charset="0"/>
              </a:rPr>
              <a:t>Critical care or steroid myopathy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76800" y="609600"/>
            <a:ext cx="4038600" cy="338554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Chest wall: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Kyphoscoliosis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Obesity </a:t>
            </a: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Upper airways :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Obstruction from tissue enlargement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Mass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vocal cord paralysis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Tracheomalacia</a:t>
            </a: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lower airways : 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Bronchospasm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Infection)</a:t>
            </a: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lung parenchyma, alveoli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Interstitial lung </a:t>
            </a:r>
            <a:r>
              <a:rPr lang="nb-NO" sz="1400" dirty="0" smtClean="0">
                <a:latin typeface="Times New Roman" pitchFamily="18" charset="0"/>
                <a:cs typeface="Times New Roman" pitchFamily="18" charset="0"/>
              </a:rPr>
              <a:t>diseases</a:t>
            </a:r>
            <a:endParaRPr lang="nb-NO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1400" b="1" dirty="0">
                <a:latin typeface="Times New Roman" pitchFamily="18" charset="0"/>
                <a:cs typeface="Times New Roman" pitchFamily="18" charset="0"/>
              </a:rPr>
              <a:t>Cardiovascular system</a:t>
            </a:r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276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Respiratory failure can arise from an abnormality in any of the </a:t>
            </a:r>
            <a:r>
              <a:rPr lang="en-US" altLang="en-US" sz="12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effector</a:t>
            </a:r>
            <a:r>
              <a:rPr lang="en-US" altLang="en-US" sz="1200" b="1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components of the respiratory system.</a:t>
            </a:r>
          </a:p>
        </p:txBody>
      </p:sp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4267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variety of pharmacologic, structural, and metabolic disorders of the central nervous system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(CNS)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are characterized by suppression of the neural drive to breathe in the medulla oblongata. The resultant hypoventilation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hypercapnia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may be acute or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chronic.</a:t>
            </a:r>
          </a:p>
        </p:txBody>
      </p:sp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0" y="4800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An overdose of a narcotic or  sedative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properties is a common cause of respiratory failure.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 Acute overdose,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long-standing use of some agents (e.g., methadone) may result 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in chronic hypercapnia.</a:t>
            </a:r>
          </a:p>
        </p:txBody>
      </p:sp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0" y="5257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nb-NO" sz="1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nb-NO" altLang="ja-JP" sz="1200" b="1" dirty="0"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ja-JP" altLang="nb-NO" sz="1200" b="1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nb-NO" altLang="ja-JP" sz="1200" b="1" dirty="0">
                <a:latin typeface="Times New Roman" pitchFamily="18" charset="0"/>
                <a:cs typeface="Times New Roman" pitchFamily="18" charset="0"/>
              </a:rPr>
              <a:t> CNS abnormalities 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altLang="ja-JP" sz="1200" dirty="0" err="1">
                <a:latin typeface="Times New Roman" pitchFamily="18" charset="0"/>
                <a:cs typeface="Times New Roman" pitchFamily="18" charset="0"/>
              </a:rPr>
              <a:t>meningoencephalitis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, localized tumors or vascular abnormalities of the medulla, and strokes affecting </a:t>
            </a:r>
            <a:r>
              <a:rPr lang="en-US" altLang="ja-JP" sz="1200" dirty="0" err="1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 control centers.</a:t>
            </a:r>
            <a:endParaRPr lang="nb-NO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ktangel 5"/>
          <p:cNvSpPr>
            <a:spLocks noChangeArrowheads="1"/>
          </p:cNvSpPr>
          <p:nvPr/>
        </p:nvSpPr>
        <p:spPr bwMode="auto">
          <a:xfrm>
            <a:off x="0" y="5791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Metabolic disorders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may produce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hypercapnia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, examples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myxedema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hepatic failure, and advanced uremia. A common clinical setting in which elevation of Paco2 is observed is chronic metabolic alkalosis (e.g., due to diuretic</a:t>
            </a:r>
            <a:r>
              <a:rPr lang="nb-NO" sz="1200" dirty="0">
                <a:latin typeface="Times New Roman" pitchFamily="18" charset="0"/>
                <a:cs typeface="Times New Roman" pitchFamily="18" charset="0"/>
              </a:rPr>
              <a:t>use),</a:t>
            </a:r>
          </a:p>
        </p:txBody>
      </p:sp>
      <p:sp>
        <p:nvSpPr>
          <p:cNvPr id="9" name="Rektangel 1"/>
          <p:cNvSpPr>
            <a:spLocks noChangeArrowheads="1"/>
          </p:cNvSpPr>
          <p:nvPr/>
        </p:nvSpPr>
        <p:spPr bwMode="auto">
          <a:xfrm>
            <a:off x="0" y="6324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b="1" dirty="0">
                <a:latin typeface="Times New Roman" pitchFamily="18" charset="0"/>
                <a:cs typeface="Times New Roman" pitchFamily="18" charset="0"/>
              </a:rPr>
              <a:t>Obesity - HypoVentilation Syndrome (OHVS),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hypercapnia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due to hypoventilation on a central basis. </a:t>
            </a:r>
            <a:endParaRPr lang="nb-NO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Type 1 RF: </a:t>
            </a:r>
          </a:p>
          <a:p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It is typically caused by a ventilation/perfusion (V/Q) mismatch; the volume of air flowing in and out of the lungs is not matched with the flow of blood to the lungs(Failure of oxygenation).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The (V/Q) is a ratio of the amount of air reaching the alveoli (V) to the amount of blood reaching the alveoli. "Q</a:t>
            </a:r>
            <a:r>
              <a:rPr lang="en-US" altLang="en-US" sz="12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 and it is a measurement used to assess the efficiency and adequacy of the matching of two variables.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 liter of blood can hold about 200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of oxygen.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 liter of dry air has about 210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of oxygen.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The ideal (V/Q) would be about 0.9 to 1.05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humidified air (with less oxygen), then the ideal (V/Q) would be about 1.0, thus leading to concept of (V/Q) equality or V/Q matching.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675"/>
          <a:stretch>
            <a:fillRect/>
          </a:stretch>
        </p:blipFill>
        <p:spPr bwMode="auto">
          <a:xfrm>
            <a:off x="228600" y="3171092"/>
            <a:ext cx="4724400" cy="254390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14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Type l respiratory failure , hypoxia depends upon balance between O2  Delivery and O2 Consumption</a:t>
            </a:r>
          </a:p>
        </p:txBody>
      </p:sp>
      <p:pic>
        <p:nvPicPr>
          <p:cNvPr id="8" name="Picture 2" descr="18-01o2co2exchgtrnsprt_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3276600" cy="389824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(V/Q) mismatch: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V and Q of a gas exchanging unit are not matched.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The V/Q ratio: Apex of lung is higher than Base of lung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Ventilation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Gravity and lung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 weight act on ventilation by increasing pleural pressure at the base (making it less negative) and thus reducing the alveolar volume. 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At the base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smaller volumes mean the alveoli are more compliant (more distensible) and so capable of wider oxygen exchanges with the external environment. 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The apex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though showing a higher oxygen partial pressure, ventilates less efficiently since its compliance is lower and so smaller volumes are exchanged.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The main reason for lower V/Q ratios at the base is that both ventilation and perfusion increase when going from the apex to the base, but Q increases more  than ventilation.</a:t>
            </a:r>
          </a:p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The principal factor of V/Q dishomogeneity between the apex and the base of the lung is gravity.  </a:t>
            </a:r>
          </a:p>
        </p:txBody>
      </p:sp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3352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The diagnosis of acute or chronic respiratory failure begins with clinical suspicion of its presence. Confirmation of the diagnosis is based on arterial blood gas analysis</a:t>
            </a:r>
            <a:endParaRPr lang="nb-NO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4"/>
          <p:cNvSpPr>
            <a:spLocks noChangeArrowheads="1"/>
          </p:cNvSpPr>
          <p:nvPr/>
        </p:nvSpPr>
        <p:spPr bwMode="auto">
          <a:xfrm>
            <a:off x="0" y="3886200"/>
            <a:ext cx="914400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first step in management is to determine the appropriate setting for care - admission to a standard inpatient facility or to an intensive or intermediate care unit and it depends upon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acuity of the respiratory failure;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degree of hypoxemia,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hypercapnia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acidemia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presence of co-morbidities (e.g., cardiac or renal insufficiency); </a:t>
            </a: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clinical direction that the patient takes over the first few minutes or hours of 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endParaRPr lang="nb-NO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ktangel 5"/>
          <p:cNvSpPr>
            <a:spLocks noChangeArrowheads="1"/>
          </p:cNvSpPr>
          <p:nvPr/>
        </p:nvSpPr>
        <p:spPr bwMode="auto">
          <a:xfrm>
            <a:off x="0" y="4419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b-NO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600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Hypoxemic RF, Type l : PaO2 &lt;55 mmHg ( </a:t>
            </a:r>
            <a:r>
              <a:rPr lang="nb-NO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8 kpa)</a:t>
            </a:r>
            <a:endParaRPr lang="en-US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Acute,  develops in minutes to hours 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Chronic, develops over several days or longer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Hypercapnic</a:t>
            </a:r>
            <a:r>
              <a:rPr lang="en-US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RF Type </a:t>
            </a:r>
            <a:r>
              <a:rPr lang="en-US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PaCO2 &gt;45 mmHg ( &gt; 6 </a:t>
            </a:r>
            <a:r>
              <a:rPr lang="en-US" sz="1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Acute Develops in minutes to hours</a:t>
            </a:r>
          </a:p>
          <a:p>
            <a:pPr>
              <a:buFont typeface="Wingdings" pitchFamily="2" charset="2"/>
              <a:buChar char="Ø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Chronic Develops over several days or longer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RF is characterized by inadequate blood oxygenation or carbon dioxide removal.</a:t>
            </a:r>
            <a:r>
              <a:rPr lang="en-US" altLang="en-US" sz="11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Adequacy</a:t>
            </a:r>
            <a:r>
              <a:rPr lang="en-US" altLang="en-US" sz="11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is defined by tissue requirements for oxygen uptake and carbon dioxide elimination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the absence of bedside techniques for direct measurement of these metabolic parameters, clinicians must rely on arterial blood gas values.</a:t>
            </a:r>
          </a:p>
        </p:txBody>
      </p:sp>
      <p:sp>
        <p:nvSpPr>
          <p:cNvPr id="7" name="TekstSylinder 2"/>
          <p:cNvSpPr txBox="1">
            <a:spLocks noChangeArrowheads="1"/>
          </p:cNvSpPr>
          <p:nvPr/>
        </p:nvSpPr>
        <p:spPr bwMode="auto">
          <a:xfrm>
            <a:off x="0" y="25146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 l:Hypoxia, PaO2 &lt; 8kpa (60mmHg), normal or low PaCO2</a:t>
            </a:r>
          </a:p>
        </p:txBody>
      </p:sp>
      <p:sp>
        <p:nvSpPr>
          <p:cNvPr id="8" name="TekstSylinder 3"/>
          <p:cNvSpPr txBox="1">
            <a:spLocks noChangeArrowheads="1"/>
          </p:cNvSpPr>
          <p:nvPr/>
        </p:nvSpPr>
        <p:spPr bwMode="auto">
          <a:xfrm>
            <a:off x="228600" y="2971800"/>
            <a:ext cx="3708400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: 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Asthma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Pulmonary oedema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Lobar collapse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Pneumpothorax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Pulmonary embolism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ARDS</a:t>
            </a:r>
          </a:p>
        </p:txBody>
      </p:sp>
      <p:sp>
        <p:nvSpPr>
          <p:cNvPr id="9" name="TekstSylinder 4"/>
          <p:cNvSpPr txBox="1">
            <a:spLocks noChangeArrowheads="1"/>
          </p:cNvSpPr>
          <p:nvPr/>
        </p:nvSpPr>
        <p:spPr bwMode="auto">
          <a:xfrm>
            <a:off x="4191000" y="2971800"/>
            <a:ext cx="3887788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Chronic: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Lung fibrosis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Lymphangitis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Carcinomatosa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R- to- L shunts</a:t>
            </a:r>
          </a:p>
          <a:p>
            <a:pPr>
              <a:buFont typeface="Wingdings" pitchFamily="2" charset="2"/>
              <a:buChar char="Ø"/>
            </a:pPr>
            <a:r>
              <a:rPr lang="nb-NO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Brain-Stem lesion</a:t>
            </a:r>
          </a:p>
          <a:p>
            <a:pPr>
              <a:buFont typeface="Wingdings" pitchFamily="2" charset="2"/>
              <a:buChar char="Ø"/>
            </a:pPr>
            <a:endParaRPr lang="nb-NO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Sylinder 5"/>
          <p:cNvSpPr txBox="1">
            <a:spLocks noChangeArrowheads="1"/>
          </p:cNvSpPr>
          <p:nvPr/>
        </p:nvSpPr>
        <p:spPr bwMode="auto">
          <a:xfrm>
            <a:off x="0" y="478351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 ll, hypoxia PaO2 &lt; 8kpa and Hypercapnia PaCO2 &gt; 6kpa</a:t>
            </a:r>
          </a:p>
        </p:txBody>
      </p:sp>
      <p:sp>
        <p:nvSpPr>
          <p:cNvPr id="11" name="TekstSylinder 6"/>
          <p:cNvSpPr txBox="1">
            <a:spLocks noChangeArrowheads="1"/>
          </p:cNvSpPr>
          <p:nvPr/>
        </p:nvSpPr>
        <p:spPr bwMode="auto">
          <a:xfrm>
            <a:off x="228600" y="5105400"/>
            <a:ext cx="3816350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: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sever asthma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Severe COPD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Upper airway obstruction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Acute neuropathy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Narcotic drugs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Primary alveolar HypoV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Flail chest</a:t>
            </a:r>
          </a:p>
        </p:txBody>
      </p:sp>
      <p:sp>
        <p:nvSpPr>
          <p:cNvPr id="12" name="TekstSylinder 7"/>
          <p:cNvSpPr txBox="1">
            <a:spLocks noChangeArrowheads="1"/>
          </p:cNvSpPr>
          <p:nvPr/>
        </p:nvSpPr>
        <p:spPr bwMode="auto">
          <a:xfrm>
            <a:off x="4343400" y="5181600"/>
            <a:ext cx="381635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Chronic: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Sleep apnea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Kyphoscoliosis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Myopathies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Dystrophy</a:t>
            </a:r>
          </a:p>
          <a:p>
            <a:pPr>
              <a:buFont typeface="Wingdings" pitchFamily="2" charset="2"/>
              <a:buChar char="Ø"/>
            </a:pPr>
            <a:r>
              <a:rPr lang="nb-NO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Ankylosing spondylitis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9704" y="228600"/>
            <a:ext cx="5625296" cy="6172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r="60354"/>
          <a:stretch>
            <a:fillRect/>
          </a:stretch>
        </p:blipFill>
        <p:spPr bwMode="auto">
          <a:xfrm>
            <a:off x="5943600" y="457200"/>
            <a:ext cx="3054350" cy="59055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/>
          <p:cNvSpPr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Morbidity and Mortality in Acute Hypercapnic </a:t>
            </a:r>
            <a:r>
              <a:rPr lang="nb-NO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Failure</a:t>
            </a:r>
          </a:p>
          <a:p>
            <a:endParaRPr lang="en-US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general, several parameters presage a higher mortality in patients admitted with hypercapnic respiratory failure: </a:t>
            </a:r>
          </a:p>
          <a:p>
            <a:endParaRPr lang="en-US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(1)the patient</a:t>
            </a:r>
            <a:r>
              <a:rPr lang="en-US" alt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physiological reserve,</a:t>
            </a:r>
            <a:r>
              <a:rPr lang="en-US" alt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 determined by concurrent cardiopulmonary, renal, hepatic, or neurological disease and the age;</a:t>
            </a:r>
          </a:p>
          <a:p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the underlying cause of the acute deterioration;</a:t>
            </a:r>
          </a:p>
          <a:p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the severity of the RF, as defined by arterial pH and Pco2 </a:t>
            </a:r>
          </a:p>
          <a:p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 development of complications after onset of acute respiratory failure</a:t>
            </a:r>
          </a:p>
          <a:p>
            <a:endParaRPr lang="en-US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Older patients </a:t>
            </a:r>
            <a:r>
              <a:rPr lang="en-US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are significantly more acidemic, hypotensive, or uremic appear to have a higher mortality. The magnitude of the hypoxemia or hypercapnia at the time of presentation may not reliably foretell mortality.</a:t>
            </a:r>
            <a:endParaRPr lang="nb-NO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52322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002060"/>
                </a:solidFill>
                <a:latin typeface="Times New Roman" pitchFamily="18" charset="0"/>
              </a:rPr>
              <a:t>Causes and management of exacerbations of COPD</a:t>
            </a:r>
            <a:r>
              <a:rPr lang="nb-NO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nb-NO" sz="1200" dirty="0">
                <a:solidFill>
                  <a:srgbClr val="002060"/>
                </a:solidFill>
                <a:latin typeface="Times New Roman" pitchFamily="18" charset="0"/>
              </a:rPr>
              <a:t>K. Vijayasaratha R.A. Stockley Lung Investigations Unit,University Hospital Birmingham NHS Foundation Trust, Queen Elizabeth Hospital, BH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30777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400" dirty="0">
                <a:solidFill>
                  <a:srgbClr val="002060"/>
                </a:solidFill>
                <a:latin typeface="Times New Roman" pitchFamily="18" charset="0"/>
              </a:rPr>
              <a:t>Up to 10% of acute hospital admissions in the UK are the result of exacerbations of COPD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810000"/>
            <a:ext cx="9144000" cy="30777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400">
                <a:solidFill>
                  <a:srgbClr val="002060"/>
                </a:solidFill>
                <a:latin typeface="Times New Roman" pitchFamily="18" charset="0"/>
              </a:rPr>
              <a:t>BTSociety reported that 20% of annual deaths are due to respiratory diseases and almost 25% due to COPD.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738664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</a:rPr>
              <a:t>Mild: </a:t>
            </a:r>
            <a:r>
              <a:rPr lang="nb-NO" sz="1400" dirty="0">
                <a:solidFill>
                  <a:srgbClr val="002060"/>
                </a:solidFill>
                <a:latin typeface="Times New Roman" pitchFamily="18" charset="0"/>
              </a:rPr>
              <a:t>those requiring an increase in usual therapy.</a:t>
            </a:r>
          </a:p>
          <a:p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</a:rPr>
              <a:t>Moderate: </a:t>
            </a:r>
            <a:r>
              <a:rPr lang="nb-NO" sz="1400" dirty="0">
                <a:solidFill>
                  <a:srgbClr val="002060"/>
                </a:solidFill>
                <a:latin typeface="Times New Roman" pitchFamily="18" charset="0"/>
              </a:rPr>
              <a:t>those requiring the introduction of antibiotics and/or steroids.</a:t>
            </a:r>
          </a:p>
          <a:p>
            <a:r>
              <a:rPr lang="nb-NO" sz="1400" b="1" dirty="0">
                <a:solidFill>
                  <a:srgbClr val="002060"/>
                </a:solidFill>
                <a:latin typeface="Times New Roman" pitchFamily="18" charset="0"/>
              </a:rPr>
              <a:t>Severe: </a:t>
            </a:r>
            <a:r>
              <a:rPr lang="nb-NO" sz="1400" dirty="0">
                <a:solidFill>
                  <a:srgbClr val="002060"/>
                </a:solidFill>
                <a:latin typeface="Times New Roman" pitchFamily="18" charset="0"/>
              </a:rPr>
              <a:t>those needing hospital admissions.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123386" y="0"/>
            <a:ext cx="5842564" cy="670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1863</Words>
  <Application>Microsoft Office PowerPoint</Application>
  <PresentationFormat>On-screen Show (4:3)</PresentationFormat>
  <Paragraphs>207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Mahmood</dc:creator>
  <cp:lastModifiedBy>Mahmood</cp:lastModifiedBy>
  <cp:revision>19</cp:revision>
  <dcterms:created xsi:type="dcterms:W3CDTF">2012-11-26T10:17:31Z</dcterms:created>
  <dcterms:modified xsi:type="dcterms:W3CDTF">2012-11-27T13:48:13Z</dcterms:modified>
</cp:coreProperties>
</file>