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86404" autoAdjust="0"/>
  </p:normalViewPr>
  <p:slideViewPr>
    <p:cSldViewPr>
      <p:cViewPr varScale="1">
        <p:scale>
          <a:sx n="63" d="100"/>
          <a:sy n="63" d="100"/>
        </p:scale>
        <p:origin x="-13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F75C7-34BC-44EC-81D0-390E32B9615F}" type="datetimeFigureOut">
              <a:rPr lang="en-US" smtClean="0"/>
              <a:t>10/31/2012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A94F6-3622-4342-BE23-77AC85F5BBE1}" type="slidenum">
              <a:rPr lang="en-US" smtClean="0"/>
              <a:t>‹#›</a:t>
            </a:fld>
            <a:endParaRPr lang="en-US" dirty="0"/>
          </a:p>
        </p:txBody>
      </p:sp>
    </p:spTree>
    <p:extLst>
      <p:ext uri="{BB962C8B-B14F-4D97-AF65-F5344CB8AC3E}">
        <p14:creationId xmlns:p14="http://schemas.microsoft.com/office/powerpoint/2010/main" val="30937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8A94F6-3622-4342-BE23-77AC85F5BBE1}" type="slidenum">
              <a:rPr lang="en-US" smtClean="0"/>
              <a:t>1</a:t>
            </a:fld>
            <a:endParaRPr lang="en-US" dirty="0"/>
          </a:p>
        </p:txBody>
      </p:sp>
    </p:spTree>
    <p:extLst>
      <p:ext uri="{BB962C8B-B14F-4D97-AF65-F5344CB8AC3E}">
        <p14:creationId xmlns:p14="http://schemas.microsoft.com/office/powerpoint/2010/main" val="1002290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8A94F6-3622-4342-BE23-77AC85F5BBE1}" type="slidenum">
              <a:rPr lang="en-US" smtClean="0"/>
              <a:t>2</a:t>
            </a:fld>
            <a:endParaRPr lang="en-US"/>
          </a:p>
        </p:txBody>
      </p:sp>
    </p:spTree>
    <p:extLst>
      <p:ext uri="{BB962C8B-B14F-4D97-AF65-F5344CB8AC3E}">
        <p14:creationId xmlns:p14="http://schemas.microsoft.com/office/powerpoint/2010/main" val="147636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8A94F6-3622-4342-BE23-77AC85F5BBE1}" type="slidenum">
              <a:rPr lang="en-US" smtClean="0"/>
              <a:t>3</a:t>
            </a:fld>
            <a:endParaRPr lang="en-US"/>
          </a:p>
        </p:txBody>
      </p:sp>
    </p:spTree>
    <p:extLst>
      <p:ext uri="{BB962C8B-B14F-4D97-AF65-F5344CB8AC3E}">
        <p14:creationId xmlns:p14="http://schemas.microsoft.com/office/powerpoint/2010/main" val="333960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990601"/>
          </a:xfrm>
        </p:spPr>
        <p:txBody>
          <a:bodyPr>
            <a:normAutofit/>
          </a:bodyPr>
          <a:lstStyle/>
          <a:p>
            <a:r>
              <a:rPr lang="en-US" b="1" dirty="0" smtClean="0"/>
              <a:t>Fluids and </a:t>
            </a:r>
            <a:r>
              <a:rPr lang="en-US" b="1" dirty="0"/>
              <a:t>E</a:t>
            </a:r>
            <a:r>
              <a:rPr lang="en-US" b="1" dirty="0" smtClean="0"/>
              <a:t>lectrolyte Balance</a:t>
            </a:r>
            <a:endParaRPr lang="en-US" b="1" dirty="0"/>
          </a:p>
        </p:txBody>
      </p:sp>
      <p:sp>
        <p:nvSpPr>
          <p:cNvPr id="3" name="Subtitle 2"/>
          <p:cNvSpPr>
            <a:spLocks noGrp="1"/>
          </p:cNvSpPr>
          <p:nvPr>
            <p:ph type="subTitle" idx="1"/>
          </p:nvPr>
        </p:nvSpPr>
        <p:spPr>
          <a:xfrm>
            <a:off x="914400" y="1371600"/>
            <a:ext cx="7239000" cy="4876800"/>
          </a:xfrm>
        </p:spPr>
        <p:txBody>
          <a:bodyPr>
            <a:normAutofit/>
          </a:bodyPr>
          <a:lstStyle/>
          <a:p>
            <a:pPr algn="l"/>
            <a:r>
              <a:rPr lang="en-US" sz="2400" dirty="0" smtClean="0">
                <a:solidFill>
                  <a:schemeClr val="tx1"/>
                </a:solidFill>
              </a:rPr>
              <a:t>There is daily fluid intake and fluid out put</a:t>
            </a:r>
          </a:p>
          <a:p>
            <a:pPr algn="l"/>
            <a:r>
              <a:rPr lang="en-US" sz="2400" dirty="0" smtClean="0">
                <a:solidFill>
                  <a:schemeClr val="tx1"/>
                </a:solidFill>
              </a:rPr>
              <a:t>*</a:t>
            </a:r>
            <a:r>
              <a:rPr lang="en-US" sz="2400" u="sng" dirty="0" smtClean="0">
                <a:solidFill>
                  <a:schemeClr val="tx1"/>
                </a:solidFill>
              </a:rPr>
              <a:t>fluid intake:</a:t>
            </a:r>
          </a:p>
          <a:p>
            <a:pPr algn="l"/>
            <a:r>
              <a:rPr lang="en-US" sz="1800" dirty="0" smtClean="0">
                <a:solidFill>
                  <a:schemeClr val="tx1"/>
                </a:solidFill>
              </a:rPr>
              <a:t>Its from two main sources</a:t>
            </a:r>
          </a:p>
          <a:p>
            <a:pPr algn="l"/>
            <a:r>
              <a:rPr lang="en-US" sz="1800" b="1" dirty="0" smtClean="0">
                <a:solidFill>
                  <a:schemeClr val="tx1"/>
                </a:solidFill>
              </a:rPr>
              <a:t>1-Exogenous</a:t>
            </a:r>
          </a:p>
          <a:p>
            <a:pPr algn="l"/>
            <a:r>
              <a:rPr lang="en-US" sz="1600" dirty="0" smtClean="0">
                <a:solidFill>
                  <a:schemeClr val="tx1"/>
                </a:solidFill>
              </a:rPr>
              <a:t>Water is either drunk or ingested in solid food , the a average is 2-3 liters / 24 hour</a:t>
            </a:r>
          </a:p>
          <a:p>
            <a:pPr algn="l"/>
            <a:endParaRPr lang="en-US" sz="1600" dirty="0">
              <a:solidFill>
                <a:schemeClr val="tx1"/>
              </a:solidFill>
            </a:endParaRPr>
          </a:p>
          <a:p>
            <a:pPr algn="l"/>
            <a:r>
              <a:rPr lang="en-US" sz="1800" b="1" dirty="0" smtClean="0">
                <a:solidFill>
                  <a:schemeClr val="tx1"/>
                </a:solidFill>
              </a:rPr>
              <a:t>2- Endogenous</a:t>
            </a:r>
          </a:p>
          <a:p>
            <a:pPr algn="l"/>
            <a:r>
              <a:rPr lang="en-US" sz="1600" dirty="0" smtClean="0">
                <a:solidFill>
                  <a:schemeClr val="tx1"/>
                </a:solidFill>
              </a:rPr>
              <a:t>Water</a:t>
            </a:r>
            <a:r>
              <a:rPr lang="en-US" sz="1600" b="1" dirty="0" smtClean="0">
                <a:solidFill>
                  <a:schemeClr val="tx1"/>
                </a:solidFill>
              </a:rPr>
              <a:t> </a:t>
            </a:r>
            <a:r>
              <a:rPr lang="en-US" sz="1600" dirty="0" smtClean="0">
                <a:solidFill>
                  <a:schemeClr val="tx1"/>
                </a:solidFill>
              </a:rPr>
              <a:t>released during oxidation of ingested food, its usually less than 500cc/24 hours</a:t>
            </a:r>
            <a:endParaRPr lang="en-US" sz="1600" b="1" dirty="0">
              <a:solidFill>
                <a:schemeClr val="tx1"/>
              </a:solidFill>
            </a:endParaRPr>
          </a:p>
        </p:txBody>
      </p:sp>
    </p:spTree>
    <p:extLst>
      <p:ext uri="{BB962C8B-B14F-4D97-AF65-F5344CB8AC3E}">
        <p14:creationId xmlns:p14="http://schemas.microsoft.com/office/powerpoint/2010/main" val="2952752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u="sng" dirty="0" smtClean="0"/>
              <a:t>Water depletion</a:t>
            </a:r>
            <a:endParaRPr lang="en-US" sz="2800" b="1" u="sng"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000" b="1" dirty="0" smtClean="0"/>
              <a:t>Causes of pure water loss</a:t>
            </a:r>
          </a:p>
          <a:p>
            <a:pPr marL="0" indent="0">
              <a:buNone/>
            </a:pPr>
            <a:r>
              <a:rPr lang="en-US" sz="2000" dirty="0" smtClean="0"/>
              <a:t>1-Diminished intake:</a:t>
            </a:r>
          </a:p>
          <a:p>
            <a:pPr marL="0" indent="0">
              <a:buNone/>
            </a:pPr>
            <a:r>
              <a:rPr lang="en-US" sz="1800" dirty="0" smtClean="0"/>
              <a:t>*lack of water</a:t>
            </a:r>
          </a:p>
          <a:p>
            <a:pPr marL="0" indent="0">
              <a:buNone/>
            </a:pPr>
            <a:r>
              <a:rPr lang="en-US" sz="1800" dirty="0" smtClean="0"/>
              <a:t>*In able to swallow as in painful month or pharyngeal conditions</a:t>
            </a:r>
          </a:p>
          <a:p>
            <a:pPr marL="0" indent="0">
              <a:buNone/>
            </a:pPr>
            <a:r>
              <a:rPr lang="en-US" sz="1800" dirty="0" smtClean="0"/>
              <a:t>*esophageal obstruction</a:t>
            </a:r>
          </a:p>
          <a:p>
            <a:pPr marL="0" indent="0">
              <a:buNone/>
            </a:pPr>
            <a:r>
              <a:rPr lang="en-US" sz="1800" dirty="0" smtClean="0"/>
              <a:t>*paralysis of pharyngeal muscles</a:t>
            </a:r>
          </a:p>
          <a:p>
            <a:pPr marL="0" indent="0">
              <a:buNone/>
            </a:pPr>
            <a:endParaRPr lang="en-US" sz="1800" dirty="0"/>
          </a:p>
          <a:p>
            <a:pPr marL="0" indent="0">
              <a:buNone/>
            </a:pPr>
            <a:r>
              <a:rPr lang="en-US" sz="2000" dirty="0" smtClean="0"/>
              <a:t>2-Increase loss</a:t>
            </a:r>
          </a:p>
          <a:p>
            <a:pPr marL="0" indent="0">
              <a:buNone/>
            </a:pPr>
            <a:r>
              <a:rPr lang="en-US" sz="1800" dirty="0" smtClean="0"/>
              <a:t>From lungs after tracheostomy(500cc in excess is lost after tracheostomy)so humidification of inspired air is an important preventive measure.</a:t>
            </a:r>
          </a:p>
          <a:p>
            <a:pPr marL="0" indent="0">
              <a:buNone/>
            </a:pPr>
            <a:endParaRPr lang="en-US" sz="1800" dirty="0"/>
          </a:p>
          <a:p>
            <a:pPr marL="0" indent="0">
              <a:buNone/>
            </a:pPr>
            <a:r>
              <a:rPr lang="en-US" sz="1800" b="1" dirty="0" smtClean="0"/>
              <a:t>Clinical feature:</a:t>
            </a:r>
          </a:p>
          <a:p>
            <a:pPr marL="0" indent="0">
              <a:buNone/>
            </a:pPr>
            <a:r>
              <a:rPr lang="en-US" sz="1800" dirty="0" smtClean="0"/>
              <a:t>*weakness</a:t>
            </a:r>
          </a:p>
          <a:p>
            <a:pPr marL="0" indent="0">
              <a:buNone/>
            </a:pPr>
            <a:r>
              <a:rPr lang="en-US" sz="1800" dirty="0"/>
              <a:t>*</a:t>
            </a:r>
            <a:r>
              <a:rPr lang="en-US" sz="1800" dirty="0" smtClean="0"/>
              <a:t>intense thirst</a:t>
            </a:r>
          </a:p>
          <a:p>
            <a:pPr marL="0" indent="0">
              <a:buNone/>
            </a:pPr>
            <a:r>
              <a:rPr lang="en-US" sz="1800" dirty="0" smtClean="0"/>
              <a:t>*urinary output will decrease &amp; the specific gravity will increase</a:t>
            </a:r>
          </a:p>
          <a:p>
            <a:pPr marL="0" indent="0">
              <a:buNone/>
            </a:pPr>
            <a:endParaRPr lang="en-US" sz="1800" dirty="0"/>
          </a:p>
        </p:txBody>
      </p:sp>
    </p:spTree>
    <p:extLst>
      <p:ext uri="{BB962C8B-B14F-4D97-AF65-F5344CB8AC3E}">
        <p14:creationId xmlns:p14="http://schemas.microsoft.com/office/powerpoint/2010/main" val="671509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1" y="853441"/>
            <a:ext cx="2667000" cy="257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962400"/>
            <a:ext cx="2819401" cy="209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371599"/>
            <a:ext cx="3255988" cy="3505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9325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u="sng" dirty="0" smtClean="0"/>
              <a:t>Water intoxication</a:t>
            </a:r>
            <a:endParaRPr lang="en-US" sz="2800" b="1" u="sng"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2000" b="1" dirty="0" smtClean="0"/>
              <a:t>The commonest causes in surgical ward are:</a:t>
            </a:r>
          </a:p>
          <a:p>
            <a:pPr marL="0" indent="0">
              <a:buNone/>
            </a:pPr>
            <a:r>
              <a:rPr lang="en-US" sz="1800" dirty="0" smtClean="0"/>
              <a:t>1-Over prescribing intravenous 5% dextrose solution </a:t>
            </a:r>
            <a:r>
              <a:rPr lang="en-US" sz="1800" smtClean="0"/>
              <a:t>post </a:t>
            </a:r>
            <a:r>
              <a:rPr lang="en-US" sz="1800" smtClean="0"/>
              <a:t>operatively.  </a:t>
            </a:r>
            <a:endParaRPr lang="en-US" sz="1800" dirty="0" smtClean="0"/>
          </a:p>
          <a:p>
            <a:pPr marL="0" indent="0">
              <a:buNone/>
            </a:pPr>
            <a:r>
              <a:rPr lang="en-US" sz="1800" dirty="0" smtClean="0"/>
              <a:t>2-Colorectal wash out with water instead of saline.</a:t>
            </a:r>
          </a:p>
          <a:p>
            <a:pPr marL="0" indent="0">
              <a:buNone/>
            </a:pPr>
            <a:r>
              <a:rPr lang="en-US" sz="1800" dirty="0" smtClean="0"/>
              <a:t>3- After TURP( </a:t>
            </a:r>
            <a:r>
              <a:rPr lang="en-US" sz="1800" b="1" dirty="0" smtClean="0"/>
              <a:t>T</a:t>
            </a:r>
            <a:r>
              <a:rPr lang="en-US" sz="1800" dirty="0" smtClean="0"/>
              <a:t>rans </a:t>
            </a:r>
            <a:r>
              <a:rPr lang="en-US" sz="1800" b="1" dirty="0" smtClean="0"/>
              <a:t>U</a:t>
            </a:r>
            <a:r>
              <a:rPr lang="en-US" sz="1800" dirty="0" smtClean="0"/>
              <a:t>rethra</a:t>
            </a:r>
            <a:r>
              <a:rPr lang="en-US" sz="1800" dirty="0"/>
              <a:t>l</a:t>
            </a:r>
            <a:r>
              <a:rPr lang="en-US" sz="1800" dirty="0" smtClean="0"/>
              <a:t> </a:t>
            </a:r>
            <a:r>
              <a:rPr lang="en-US" sz="1800" b="1" dirty="0" smtClean="0"/>
              <a:t>R</a:t>
            </a:r>
            <a:r>
              <a:rPr lang="en-US" sz="1800" dirty="0" smtClean="0"/>
              <a:t>esection of </a:t>
            </a:r>
            <a:r>
              <a:rPr lang="en-US" sz="1800" b="1" dirty="0"/>
              <a:t>P</a:t>
            </a:r>
            <a:r>
              <a:rPr lang="en-US" sz="1800" dirty="0" smtClean="0"/>
              <a:t>rostate) .excessive water uptake from irrigation.</a:t>
            </a:r>
          </a:p>
          <a:p>
            <a:pPr marL="0" indent="0">
              <a:buNone/>
            </a:pPr>
            <a:r>
              <a:rPr lang="en-US" sz="1800" dirty="0" smtClean="0"/>
              <a:t>4-Inappropriate ADH secretion.in conditions as carcinoma of bronchus or after head injury.</a:t>
            </a:r>
          </a:p>
          <a:p>
            <a:pPr marL="0" indent="0">
              <a:buNone/>
            </a:pPr>
            <a:endParaRPr lang="en-US" sz="1800" dirty="0"/>
          </a:p>
          <a:p>
            <a:pPr marL="0" indent="0">
              <a:buNone/>
            </a:pPr>
            <a:r>
              <a:rPr lang="en-US" sz="1800" b="1" dirty="0" smtClean="0"/>
              <a:t>Clinical feature:</a:t>
            </a:r>
          </a:p>
          <a:p>
            <a:pPr marL="0" indent="0">
              <a:buNone/>
            </a:pPr>
            <a:r>
              <a:rPr lang="en-US" sz="1800" dirty="0" smtClean="0"/>
              <a:t>*drowsiness. Weakness ,convulsion &amp; coma.</a:t>
            </a:r>
          </a:p>
          <a:p>
            <a:pPr marL="0" indent="0">
              <a:buNone/>
            </a:pPr>
            <a:r>
              <a:rPr lang="en-US" sz="1800" dirty="0" smtClean="0"/>
              <a:t>*nausea and vomiting.</a:t>
            </a:r>
          </a:p>
          <a:p>
            <a:pPr marL="0" indent="0">
              <a:buNone/>
            </a:pPr>
            <a:r>
              <a:rPr lang="en-US" sz="1800" dirty="0" smtClean="0"/>
              <a:t>* Large amount of dilute urine(except in case of inappropriate ADH secretion)</a:t>
            </a:r>
          </a:p>
          <a:p>
            <a:pPr marL="0" indent="0">
              <a:buNone/>
            </a:pPr>
            <a:endParaRPr lang="en-US" sz="1800" b="1" dirty="0" smtClean="0"/>
          </a:p>
          <a:p>
            <a:pPr marL="0" indent="0">
              <a:buNone/>
            </a:pPr>
            <a:r>
              <a:rPr lang="en-US" sz="1800" b="1" dirty="0" smtClean="0"/>
              <a:t>Treatment : </a:t>
            </a:r>
          </a:p>
          <a:p>
            <a:pPr marL="0" indent="0">
              <a:buNone/>
            </a:pPr>
            <a:r>
              <a:rPr lang="en-US" sz="1800" dirty="0" smtClean="0"/>
              <a:t>Water restriction  i.e.: intake of water should be stopped.</a:t>
            </a:r>
            <a:endParaRPr lang="en-US" sz="1800" dirty="0"/>
          </a:p>
        </p:txBody>
      </p:sp>
    </p:spTree>
    <p:extLst>
      <p:ext uri="{BB962C8B-B14F-4D97-AF65-F5344CB8AC3E}">
        <p14:creationId xmlns:p14="http://schemas.microsoft.com/office/powerpoint/2010/main" val="4073729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609600"/>
          </a:xfrm>
        </p:spPr>
        <p:txBody>
          <a:bodyPr>
            <a:normAutofit fontScale="90000"/>
          </a:bodyPr>
          <a:lstStyle/>
          <a:p>
            <a:pPr algn="l"/>
            <a:r>
              <a:rPr lang="en-US" dirty="0" smtClean="0"/>
              <a:t/>
            </a:r>
            <a:br>
              <a:rPr lang="en-US" dirty="0" smtClean="0"/>
            </a:br>
            <a:r>
              <a:rPr lang="en-US" sz="2700" u="sng" dirty="0" smtClean="0"/>
              <a:t>*</a:t>
            </a:r>
            <a:r>
              <a:rPr lang="en-US" sz="2700" u="sng" dirty="0"/>
              <a:t>fluid out put</a:t>
            </a:r>
            <a:r>
              <a:rPr lang="en-US" dirty="0"/>
              <a:t/>
            </a:r>
            <a:br>
              <a:rPr lang="en-US" dirty="0"/>
            </a:br>
            <a:endParaRPr lang="en-US" dirty="0"/>
          </a:p>
        </p:txBody>
      </p:sp>
      <p:sp>
        <p:nvSpPr>
          <p:cNvPr id="7" name="Subtitle 6"/>
          <p:cNvSpPr>
            <a:spLocks noGrp="1"/>
          </p:cNvSpPr>
          <p:nvPr>
            <p:ph type="subTitle" idx="1"/>
          </p:nvPr>
        </p:nvSpPr>
        <p:spPr>
          <a:xfrm>
            <a:off x="685800" y="1066800"/>
            <a:ext cx="7086600" cy="5486400"/>
          </a:xfrm>
        </p:spPr>
        <p:txBody>
          <a:bodyPr>
            <a:normAutofit/>
          </a:bodyPr>
          <a:lstStyle/>
          <a:p>
            <a:pPr algn="l"/>
            <a:r>
              <a:rPr lang="en-US" sz="1800" dirty="0" smtClean="0">
                <a:solidFill>
                  <a:schemeClr val="tx1"/>
                </a:solidFill>
              </a:rPr>
              <a:t>Water lost from the body by 4 routes:</a:t>
            </a:r>
          </a:p>
          <a:p>
            <a:pPr algn="l"/>
            <a:r>
              <a:rPr lang="en-US" sz="1800" b="1" dirty="0" smtClean="0">
                <a:solidFill>
                  <a:schemeClr val="tx1"/>
                </a:solidFill>
              </a:rPr>
              <a:t>1- Lungs</a:t>
            </a:r>
          </a:p>
          <a:p>
            <a:pPr algn="l"/>
            <a:r>
              <a:rPr lang="en-US" sz="1600" dirty="0" smtClean="0">
                <a:solidFill>
                  <a:schemeClr val="tx1"/>
                </a:solidFill>
              </a:rPr>
              <a:t>About  400 cc of water is lost in expired air/24 hours.</a:t>
            </a:r>
          </a:p>
          <a:p>
            <a:pPr algn="l"/>
            <a:r>
              <a:rPr lang="en-US" sz="1800" b="1" dirty="0" smtClean="0">
                <a:solidFill>
                  <a:schemeClr val="tx1"/>
                </a:solidFill>
              </a:rPr>
              <a:t>2- Skin</a:t>
            </a:r>
          </a:p>
          <a:p>
            <a:pPr algn="l"/>
            <a:r>
              <a:rPr lang="en-US" sz="1600" dirty="0" smtClean="0">
                <a:solidFill>
                  <a:schemeClr val="tx1"/>
                </a:solidFill>
              </a:rPr>
              <a:t>Water loss from the Skin is called (perspiration).</a:t>
            </a:r>
            <a:r>
              <a:rPr lang="en-US" sz="1600" dirty="0">
                <a:solidFill>
                  <a:schemeClr val="tx1"/>
                </a:solidFill>
              </a:rPr>
              <a:t> </a:t>
            </a:r>
            <a:r>
              <a:rPr lang="en-US" sz="1600" dirty="0" smtClean="0">
                <a:solidFill>
                  <a:schemeClr val="tx1"/>
                </a:solidFill>
              </a:rPr>
              <a:t>It varies according to the atmospheric temperature ,humidity, muscular activity and body temperature.</a:t>
            </a:r>
          </a:p>
          <a:p>
            <a:pPr algn="l"/>
            <a:r>
              <a:rPr lang="en-US" sz="1600" dirty="0" smtClean="0">
                <a:solidFill>
                  <a:schemeClr val="tx1"/>
                </a:solidFill>
              </a:rPr>
              <a:t>The average loss is about 600-1000cc/24 hours.</a:t>
            </a:r>
          </a:p>
          <a:p>
            <a:pPr algn="l"/>
            <a:r>
              <a:rPr lang="en-US" sz="1600" dirty="0" smtClean="0">
                <a:solidFill>
                  <a:schemeClr val="tx1"/>
                </a:solidFill>
              </a:rPr>
              <a:t>The loss from skin&amp; lungs is called (Insensible loss).</a:t>
            </a:r>
            <a:endParaRPr lang="en-US" sz="1600" dirty="0">
              <a:solidFill>
                <a:schemeClr val="tx1"/>
              </a:solidFill>
            </a:endParaRPr>
          </a:p>
          <a:p>
            <a:pPr algn="l"/>
            <a:r>
              <a:rPr lang="en-US" sz="1800" b="1" dirty="0" smtClean="0">
                <a:solidFill>
                  <a:schemeClr val="tx1"/>
                </a:solidFill>
              </a:rPr>
              <a:t>3-Faeces:</a:t>
            </a:r>
          </a:p>
          <a:p>
            <a:pPr algn="l"/>
            <a:r>
              <a:rPr lang="en-US" sz="1600" dirty="0">
                <a:solidFill>
                  <a:schemeClr val="tx1"/>
                </a:solidFill>
              </a:rPr>
              <a:t>Water loss </a:t>
            </a:r>
            <a:r>
              <a:rPr lang="en-US" sz="1600" dirty="0" smtClean="0">
                <a:solidFill>
                  <a:schemeClr val="tx1"/>
                </a:solidFill>
              </a:rPr>
              <a:t>in the </a:t>
            </a:r>
            <a:r>
              <a:rPr lang="en-US" sz="1600" dirty="0" err="1" smtClean="0">
                <a:solidFill>
                  <a:schemeClr val="tx1"/>
                </a:solidFill>
              </a:rPr>
              <a:t>faeces</a:t>
            </a:r>
            <a:r>
              <a:rPr lang="en-US" sz="1600" dirty="0" smtClean="0">
                <a:solidFill>
                  <a:schemeClr val="tx1"/>
                </a:solidFill>
              </a:rPr>
              <a:t>  </a:t>
            </a:r>
            <a:r>
              <a:rPr lang="en-US" sz="1600" dirty="0">
                <a:solidFill>
                  <a:schemeClr val="tx1"/>
                </a:solidFill>
              </a:rPr>
              <a:t>is </a:t>
            </a:r>
            <a:r>
              <a:rPr lang="en-US" sz="1600" dirty="0" smtClean="0">
                <a:solidFill>
                  <a:schemeClr val="tx1"/>
                </a:solidFill>
              </a:rPr>
              <a:t>about 100cc/24 hours. In diarrhea the amount is greatly increased.</a:t>
            </a:r>
          </a:p>
          <a:p>
            <a:pPr algn="l"/>
            <a:r>
              <a:rPr lang="en-US" sz="1800" b="1" dirty="0" smtClean="0">
                <a:solidFill>
                  <a:schemeClr val="tx1"/>
                </a:solidFill>
              </a:rPr>
              <a:t>4-Urine:</a:t>
            </a:r>
          </a:p>
          <a:p>
            <a:pPr algn="l"/>
            <a:r>
              <a:rPr lang="en-US" sz="1600" dirty="0" smtClean="0">
                <a:solidFill>
                  <a:schemeClr val="tx1"/>
                </a:solidFill>
              </a:rPr>
              <a:t>Normal urinary output is approximately 1500cc/24hours.provided the kidney is normal. A minimum 400cc/24 hour is required to excrete the end product of metabolism</a:t>
            </a:r>
          </a:p>
          <a:p>
            <a:pPr algn="l"/>
            <a:r>
              <a:rPr lang="en-US" sz="1600" dirty="0" smtClean="0">
                <a:solidFill>
                  <a:schemeClr val="tx1"/>
                </a:solidFill>
              </a:rPr>
              <a:t> </a:t>
            </a:r>
            <a:endParaRPr lang="en-US" sz="1600" dirty="0">
              <a:solidFill>
                <a:schemeClr val="tx1"/>
              </a:solidFill>
            </a:endParaRPr>
          </a:p>
        </p:txBody>
      </p:sp>
    </p:spTree>
    <p:extLst>
      <p:ext uri="{BB962C8B-B14F-4D97-AF65-F5344CB8AC3E}">
        <p14:creationId xmlns:p14="http://schemas.microsoft.com/office/powerpoint/2010/main" val="70965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57200" y="1143000"/>
            <a:ext cx="3810000" cy="533400"/>
          </a:xfrm>
        </p:spPr>
        <p:txBody>
          <a:bodyPr>
            <a:normAutofit/>
          </a:bodyPr>
          <a:lstStyle/>
          <a:p>
            <a:r>
              <a:rPr lang="en-US" sz="2800" dirty="0" smtClean="0"/>
              <a:t>Intake                         (ml)</a:t>
            </a:r>
            <a:endParaRPr lang="en-US" sz="2800" dirty="0"/>
          </a:p>
        </p:txBody>
      </p:sp>
      <p:sp>
        <p:nvSpPr>
          <p:cNvPr id="8" name="Content Placeholder 7"/>
          <p:cNvSpPr>
            <a:spLocks noGrp="1"/>
          </p:cNvSpPr>
          <p:nvPr>
            <p:ph sz="half" idx="2"/>
          </p:nvPr>
        </p:nvSpPr>
        <p:spPr>
          <a:xfrm>
            <a:off x="457200" y="1828800"/>
            <a:ext cx="3886200" cy="4297363"/>
          </a:xfrm>
        </p:spPr>
        <p:txBody>
          <a:bodyPr/>
          <a:lstStyle/>
          <a:p>
            <a:pPr marL="0" indent="0">
              <a:buNone/>
            </a:pPr>
            <a:r>
              <a:rPr lang="en-US" dirty="0" smtClean="0"/>
              <a:t>*Water                               1200</a:t>
            </a:r>
          </a:p>
          <a:p>
            <a:pPr marL="0" indent="0">
              <a:buNone/>
            </a:pPr>
            <a:r>
              <a:rPr lang="en-US" dirty="0" smtClean="0"/>
              <a:t>*Water from food            1000</a:t>
            </a:r>
          </a:p>
          <a:p>
            <a:pPr marL="0" indent="0">
              <a:buNone/>
            </a:pPr>
            <a:r>
              <a:rPr lang="en-US" dirty="0" smtClean="0"/>
              <a:t>*Water from oxidation      300</a:t>
            </a:r>
          </a:p>
          <a:p>
            <a:pPr marL="0" indent="0">
              <a:buNone/>
            </a:pPr>
            <a:endParaRPr lang="en-US" dirty="0" smtClean="0"/>
          </a:p>
          <a:p>
            <a:pPr marL="0" indent="0">
              <a:buNone/>
            </a:pPr>
            <a:r>
              <a:rPr lang="en-US" dirty="0"/>
              <a:t> </a:t>
            </a:r>
            <a:r>
              <a:rPr lang="en-US" dirty="0" smtClean="0"/>
              <a:t>                                      -----------</a:t>
            </a:r>
          </a:p>
          <a:p>
            <a:pPr marL="0" indent="0">
              <a:buNone/>
            </a:pPr>
            <a:r>
              <a:rPr lang="en-US" dirty="0" smtClean="0"/>
              <a:t>Total                                    2500</a:t>
            </a:r>
            <a:endParaRPr lang="en-US" dirty="0"/>
          </a:p>
        </p:txBody>
      </p:sp>
      <p:sp>
        <p:nvSpPr>
          <p:cNvPr id="9" name="Text Placeholder 8"/>
          <p:cNvSpPr>
            <a:spLocks noGrp="1"/>
          </p:cNvSpPr>
          <p:nvPr>
            <p:ph type="body" sz="quarter" idx="3"/>
          </p:nvPr>
        </p:nvSpPr>
        <p:spPr>
          <a:xfrm>
            <a:off x="4645025" y="1219200"/>
            <a:ext cx="4041775" cy="457200"/>
          </a:xfrm>
        </p:spPr>
        <p:txBody>
          <a:bodyPr>
            <a:noAutofit/>
          </a:bodyPr>
          <a:lstStyle/>
          <a:p>
            <a:r>
              <a:rPr lang="en-US" sz="2800" dirty="0" smtClean="0"/>
              <a:t>Output                         (ml)</a:t>
            </a:r>
            <a:endParaRPr lang="en-US" sz="2800" dirty="0"/>
          </a:p>
        </p:txBody>
      </p:sp>
      <p:sp>
        <p:nvSpPr>
          <p:cNvPr id="10" name="Content Placeholder 9"/>
          <p:cNvSpPr>
            <a:spLocks noGrp="1"/>
          </p:cNvSpPr>
          <p:nvPr>
            <p:ph sz="quarter" idx="4"/>
          </p:nvPr>
        </p:nvSpPr>
        <p:spPr>
          <a:xfrm>
            <a:off x="4645025" y="1828800"/>
            <a:ext cx="4041775" cy="4297363"/>
          </a:xfrm>
        </p:spPr>
        <p:txBody>
          <a:bodyPr/>
          <a:lstStyle/>
          <a:p>
            <a:pPr marL="0" indent="0">
              <a:buNone/>
            </a:pPr>
            <a:r>
              <a:rPr lang="en-US" dirty="0" smtClean="0"/>
              <a:t>*Urine                                 1500</a:t>
            </a:r>
          </a:p>
          <a:p>
            <a:pPr marL="0" indent="0">
              <a:buNone/>
            </a:pPr>
            <a:r>
              <a:rPr lang="en-US" dirty="0" smtClean="0"/>
              <a:t>*Insensible loss                    900</a:t>
            </a:r>
          </a:p>
          <a:p>
            <a:pPr marL="0" indent="0">
              <a:buNone/>
            </a:pPr>
            <a:r>
              <a:rPr lang="en-US" dirty="0" smtClean="0"/>
              <a:t>(from </a:t>
            </a:r>
            <a:r>
              <a:rPr lang="en-US" dirty="0" err="1" smtClean="0"/>
              <a:t>skin&amp;Lungs</a:t>
            </a:r>
            <a:r>
              <a:rPr lang="en-US" dirty="0" smtClean="0"/>
              <a:t>)</a:t>
            </a:r>
          </a:p>
          <a:p>
            <a:pPr marL="0" indent="0">
              <a:buNone/>
            </a:pPr>
            <a:r>
              <a:rPr lang="en-US" dirty="0" smtClean="0"/>
              <a:t>*</a:t>
            </a:r>
            <a:r>
              <a:rPr lang="en-US" dirty="0" err="1" smtClean="0"/>
              <a:t>faeces</a:t>
            </a:r>
            <a:r>
              <a:rPr lang="en-US" dirty="0" smtClean="0"/>
              <a:t>                                   100</a:t>
            </a:r>
          </a:p>
          <a:p>
            <a:pPr marL="0" indent="0">
              <a:buNone/>
            </a:pPr>
            <a:r>
              <a:rPr lang="en-US" dirty="0" smtClean="0"/>
              <a:t>                                        ------------    </a:t>
            </a:r>
          </a:p>
          <a:p>
            <a:pPr marL="0" indent="0">
              <a:buNone/>
            </a:pPr>
            <a:r>
              <a:rPr lang="en-US" dirty="0" smtClean="0"/>
              <a:t>Total                                      2500              </a:t>
            </a:r>
            <a:endParaRPr lang="en-US" dirty="0"/>
          </a:p>
        </p:txBody>
      </p:sp>
      <p:sp>
        <p:nvSpPr>
          <p:cNvPr id="11" name="Title 10"/>
          <p:cNvSpPr>
            <a:spLocks noGrp="1"/>
          </p:cNvSpPr>
          <p:nvPr>
            <p:ph type="title"/>
          </p:nvPr>
        </p:nvSpPr>
        <p:spPr>
          <a:xfrm>
            <a:off x="457200" y="274638"/>
            <a:ext cx="8229600" cy="639762"/>
          </a:xfrm>
        </p:spPr>
        <p:txBody>
          <a:bodyPr>
            <a:noAutofit/>
          </a:bodyPr>
          <a:lstStyle/>
          <a:p>
            <a:r>
              <a:rPr lang="en-US" sz="3200" b="1" dirty="0" smtClean="0"/>
              <a:t>Fluid</a:t>
            </a:r>
            <a:r>
              <a:rPr lang="en-US" sz="3600" b="1" dirty="0" smtClean="0"/>
              <a:t> balance</a:t>
            </a:r>
            <a:endParaRPr lang="en-US" sz="3600" b="1" dirty="0"/>
          </a:p>
        </p:txBody>
      </p:sp>
    </p:spTree>
    <p:extLst>
      <p:ext uri="{BB962C8B-B14F-4D97-AF65-F5344CB8AC3E}">
        <p14:creationId xmlns:p14="http://schemas.microsoft.com/office/powerpoint/2010/main" val="442433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457201"/>
            <a:ext cx="7772400" cy="685799"/>
          </a:xfrm>
        </p:spPr>
        <p:txBody>
          <a:bodyPr>
            <a:normAutofit/>
          </a:bodyPr>
          <a:lstStyle/>
          <a:p>
            <a:pPr algn="l"/>
            <a:r>
              <a:rPr lang="en-US" sz="2800" b="1" u="sng" dirty="0" smtClean="0"/>
              <a:t>Intravenous fluid</a:t>
            </a:r>
            <a:endParaRPr lang="en-US" sz="2800" b="1" u="sng" dirty="0"/>
          </a:p>
        </p:txBody>
      </p:sp>
      <p:sp>
        <p:nvSpPr>
          <p:cNvPr id="11" name="Subtitle 10"/>
          <p:cNvSpPr>
            <a:spLocks noGrp="1"/>
          </p:cNvSpPr>
          <p:nvPr>
            <p:ph type="subTitle" idx="1"/>
          </p:nvPr>
        </p:nvSpPr>
        <p:spPr>
          <a:xfrm>
            <a:off x="838200" y="1219200"/>
            <a:ext cx="7162800" cy="4572000"/>
          </a:xfrm>
        </p:spPr>
        <p:txBody>
          <a:bodyPr>
            <a:normAutofit/>
          </a:bodyPr>
          <a:lstStyle/>
          <a:p>
            <a:pPr algn="l"/>
            <a:r>
              <a:rPr lang="en-US" sz="2000" b="1" dirty="0" smtClean="0">
                <a:solidFill>
                  <a:schemeClr val="tx1"/>
                </a:solidFill>
              </a:rPr>
              <a:t>The indication for giving intravenous fluid in a surgical patient are: </a:t>
            </a:r>
          </a:p>
          <a:p>
            <a:pPr algn="l"/>
            <a:r>
              <a:rPr lang="en-US" sz="1800" dirty="0" smtClean="0">
                <a:solidFill>
                  <a:schemeClr val="tx1"/>
                </a:solidFill>
              </a:rPr>
              <a:t>1-To give the normal fluid and electrolyte requirement in a postoperative patient who is unable to oral fluids.</a:t>
            </a:r>
          </a:p>
          <a:p>
            <a:pPr algn="l"/>
            <a:r>
              <a:rPr lang="en-US" sz="1800" dirty="0" smtClean="0">
                <a:solidFill>
                  <a:schemeClr val="tx1"/>
                </a:solidFill>
              </a:rPr>
              <a:t>2-To replaces abnormal losses  e.g. hemorrhage, vomiting. sweating, diarrheas , fistula, ileus ……..    </a:t>
            </a:r>
          </a:p>
          <a:p>
            <a:pPr algn="l"/>
            <a:r>
              <a:rPr lang="en-US" sz="1800" dirty="0" smtClean="0">
                <a:solidFill>
                  <a:schemeClr val="tx1"/>
                </a:solidFill>
              </a:rPr>
              <a:t>3-As a route for intravenous drugs.</a:t>
            </a:r>
          </a:p>
          <a:p>
            <a:pPr algn="l"/>
            <a:r>
              <a:rPr lang="en-US" sz="1800" dirty="0" smtClean="0">
                <a:solidFill>
                  <a:schemeClr val="tx1"/>
                </a:solidFill>
              </a:rPr>
              <a:t>4- To give parenteral feeding.    </a:t>
            </a:r>
          </a:p>
          <a:p>
            <a:pPr algn="l"/>
            <a:endParaRPr lang="en-US" sz="1800" dirty="0" smtClean="0">
              <a:solidFill>
                <a:schemeClr val="tx1"/>
              </a:solidFill>
            </a:endParaRPr>
          </a:p>
        </p:txBody>
      </p:sp>
    </p:spTree>
    <p:extLst>
      <p:ext uri="{BB962C8B-B14F-4D97-AF65-F5344CB8AC3E}">
        <p14:creationId xmlns:p14="http://schemas.microsoft.com/office/powerpoint/2010/main" val="402773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838200"/>
          </a:xfrm>
        </p:spPr>
        <p:txBody>
          <a:bodyPr>
            <a:normAutofit/>
          </a:bodyPr>
          <a:lstStyle/>
          <a:p>
            <a:pPr algn="l"/>
            <a:r>
              <a:rPr lang="en-US" sz="2800" b="1" dirty="0"/>
              <a:t>Normal daily Requirements</a:t>
            </a: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1800" dirty="0"/>
              <a:t>Fluid requirement are calculated  from estimated insensible and obligatory losses, various formulae are available for calculating fluid replacement based on body weight and surface area.</a:t>
            </a:r>
          </a:p>
          <a:p>
            <a:pPr marL="0" indent="0">
              <a:buNone/>
            </a:pPr>
            <a:r>
              <a:rPr lang="en-US" sz="1800" dirty="0"/>
              <a:t>A useful approximation which can be remembered and used to check the fluid intake against body weight is :</a:t>
            </a:r>
          </a:p>
          <a:p>
            <a:pPr marL="0" indent="0">
              <a:buNone/>
            </a:pPr>
            <a:r>
              <a:rPr lang="en-US" sz="1800" dirty="0"/>
              <a:t>40ml fluid/Kg adult body weight(babies need more, old people less)</a:t>
            </a:r>
          </a:p>
          <a:p>
            <a:pPr marL="0" indent="0">
              <a:buNone/>
            </a:pPr>
            <a:r>
              <a:rPr lang="en-US" sz="1800" dirty="0"/>
              <a:t>1-2 </a:t>
            </a:r>
            <a:r>
              <a:rPr lang="en-US" sz="1800" dirty="0" err="1"/>
              <a:t>mmol</a:t>
            </a:r>
            <a:r>
              <a:rPr lang="en-US" sz="1800" dirty="0"/>
              <a:t> sodium/Kg</a:t>
            </a:r>
          </a:p>
          <a:p>
            <a:pPr marL="0" indent="0">
              <a:buNone/>
            </a:pPr>
            <a:r>
              <a:rPr lang="en-US" sz="1800" dirty="0"/>
              <a:t>1 </a:t>
            </a:r>
            <a:r>
              <a:rPr lang="en-US" sz="1800" dirty="0" err="1"/>
              <a:t>mmol</a:t>
            </a:r>
            <a:r>
              <a:rPr lang="en-US" sz="1800" dirty="0"/>
              <a:t> </a:t>
            </a:r>
            <a:r>
              <a:rPr lang="en-US" sz="1800" dirty="0" smtClean="0"/>
              <a:t>potassium/kg</a:t>
            </a:r>
          </a:p>
          <a:p>
            <a:pPr marL="0" indent="0">
              <a:buNone/>
            </a:pPr>
            <a:endParaRPr lang="en-US" sz="1800" dirty="0" smtClean="0"/>
          </a:p>
          <a:p>
            <a:pPr marL="0" indent="0">
              <a:buNone/>
            </a:pPr>
            <a:r>
              <a:rPr lang="en-US" sz="1800" dirty="0" smtClean="0"/>
              <a:t>Example: A suitable basic intravenous regime for a 60Kg adult in 24 hour is:  </a:t>
            </a:r>
          </a:p>
          <a:p>
            <a:pPr marL="0" indent="0">
              <a:buNone/>
            </a:pPr>
            <a:r>
              <a:rPr lang="en-US" sz="1800" dirty="0" smtClean="0"/>
              <a:t>Water                     2500 ml</a:t>
            </a:r>
          </a:p>
          <a:p>
            <a:pPr marL="0" indent="0">
              <a:buNone/>
            </a:pPr>
            <a:r>
              <a:rPr lang="en-US" sz="1800" dirty="0" smtClean="0"/>
              <a:t>Sodium(Na)           100 </a:t>
            </a:r>
            <a:r>
              <a:rPr lang="en-US" sz="1800" dirty="0" err="1" smtClean="0"/>
              <a:t>mmol</a:t>
            </a:r>
            <a:endParaRPr lang="en-US" sz="1800" dirty="0" smtClean="0"/>
          </a:p>
          <a:p>
            <a:pPr marL="0" indent="0">
              <a:buNone/>
            </a:pPr>
            <a:r>
              <a:rPr lang="en-US" sz="1800" dirty="0" smtClean="0"/>
              <a:t>Potassium(K)         60 </a:t>
            </a:r>
            <a:r>
              <a:rPr lang="en-US" sz="1800" dirty="0" err="1" smtClean="0"/>
              <a:t>mmol</a:t>
            </a:r>
            <a:endParaRPr lang="en-US" sz="1800" dirty="0"/>
          </a:p>
        </p:txBody>
      </p:sp>
      <p:sp>
        <p:nvSpPr>
          <p:cNvPr id="4"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dirty="0"/>
          </a:p>
        </p:txBody>
      </p:sp>
    </p:spTree>
    <p:extLst>
      <p:ext uri="{BB962C8B-B14F-4D97-AF65-F5344CB8AC3E}">
        <p14:creationId xmlns:p14="http://schemas.microsoft.com/office/powerpoint/2010/main" val="307297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b="1" dirty="0" smtClean="0"/>
              <a:t>Types of intravenous fluids</a:t>
            </a:r>
            <a:endParaRPr lang="en-US" sz="3200" b="1" dirty="0"/>
          </a:p>
        </p:txBody>
      </p:sp>
      <p:sp>
        <p:nvSpPr>
          <p:cNvPr id="3" name="Content Placeholder 2"/>
          <p:cNvSpPr>
            <a:spLocks noGrp="1"/>
          </p:cNvSpPr>
          <p:nvPr>
            <p:ph idx="1"/>
          </p:nvPr>
        </p:nvSpPr>
        <p:spPr>
          <a:xfrm>
            <a:off x="533400" y="990600"/>
            <a:ext cx="7848600" cy="5135563"/>
          </a:xfrm>
        </p:spPr>
        <p:txBody>
          <a:bodyPr>
            <a:normAutofit/>
          </a:bodyPr>
          <a:lstStyle/>
          <a:p>
            <a:pPr marL="0" indent="0">
              <a:buNone/>
            </a:pPr>
            <a:r>
              <a:rPr lang="en-US" sz="2400" b="1" dirty="0" smtClean="0"/>
              <a:t>I- Crystalloid solutions:</a:t>
            </a:r>
          </a:p>
          <a:p>
            <a:pPr marL="0" indent="0">
              <a:buNone/>
            </a:pPr>
            <a:r>
              <a:rPr lang="en-US" sz="1600" dirty="0" smtClean="0"/>
              <a:t>These are  solutions of electrolyte(or dextrose) in water. They disperse throughout the (ECF) extracellular fluid space and are not confined to the circulation. They are available  in 500 or 1000 cc units.</a:t>
            </a:r>
          </a:p>
          <a:p>
            <a:pPr marL="0" indent="0">
              <a:buNone/>
            </a:pPr>
            <a:r>
              <a:rPr lang="en-US" sz="1600" dirty="0"/>
              <a:t>Crystalloid </a:t>
            </a:r>
            <a:r>
              <a:rPr lang="en-US" sz="1600" dirty="0" smtClean="0"/>
              <a:t>preparations includes the followings:</a:t>
            </a:r>
          </a:p>
          <a:p>
            <a:pPr marL="0" indent="0">
              <a:buNone/>
            </a:pPr>
            <a:r>
              <a:rPr lang="en-US" sz="1600" dirty="0" smtClean="0"/>
              <a:t>5% dextrose, Normal saline 0.9%, dextrose saline, Ringers solution, Hartmann's solution (Ringer lactate).</a:t>
            </a:r>
          </a:p>
          <a:p>
            <a:pPr marL="0" indent="0">
              <a:buNone/>
            </a:pPr>
            <a:endParaRPr lang="en-US" sz="1600" dirty="0"/>
          </a:p>
          <a:p>
            <a:pPr marL="0" indent="0">
              <a:buNone/>
            </a:pPr>
            <a:r>
              <a:rPr lang="en-US" sz="2400" b="1" dirty="0" smtClean="0"/>
              <a:t>II-Colloid solutions:</a:t>
            </a:r>
          </a:p>
          <a:p>
            <a:pPr marL="0" indent="0">
              <a:buNone/>
            </a:pPr>
            <a:r>
              <a:rPr lang="en-US" sz="1600" dirty="0" smtClean="0"/>
              <a:t>They stay in the blood circulation and increase blood volume by both the added volume of  fluid and the increase in colloid osmotic pressure drawing fluid into the circulation from the tissues. They are ,therefore, useful for the maintenance of blood volume.</a:t>
            </a:r>
          </a:p>
          <a:p>
            <a:pPr marL="0" indent="0">
              <a:buNone/>
            </a:pPr>
            <a:r>
              <a:rPr lang="en-US" sz="1600" dirty="0" smtClean="0"/>
              <a:t>Colloid </a:t>
            </a:r>
            <a:r>
              <a:rPr lang="en-US" sz="1600" dirty="0"/>
              <a:t>preparations includes the followings</a:t>
            </a:r>
            <a:r>
              <a:rPr lang="en-US" sz="1600" dirty="0" smtClean="0"/>
              <a:t>:</a:t>
            </a:r>
          </a:p>
          <a:p>
            <a:pPr marL="0" indent="0">
              <a:buNone/>
            </a:pPr>
            <a:r>
              <a:rPr lang="en-US" sz="1600" dirty="0" smtClean="0"/>
              <a:t>Plasma protein fractions, Dextran, Haemaccel, Blood</a:t>
            </a:r>
            <a:endParaRPr lang="en-US" sz="1600" dirty="0"/>
          </a:p>
          <a:p>
            <a:pPr marL="0" indent="0">
              <a:buNone/>
            </a:pPr>
            <a:endParaRPr lang="en-US" sz="1600" dirty="0" smtClean="0"/>
          </a:p>
        </p:txBody>
      </p:sp>
    </p:spTree>
    <p:extLst>
      <p:ext uri="{BB962C8B-B14F-4D97-AF65-F5344CB8AC3E}">
        <p14:creationId xmlns:p14="http://schemas.microsoft.com/office/powerpoint/2010/main" val="1783701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563562"/>
          </a:xfrm>
        </p:spPr>
        <p:txBody>
          <a:bodyPr>
            <a:normAutofit/>
          </a:bodyPr>
          <a:lstStyle/>
          <a:p>
            <a:pPr algn="l"/>
            <a:r>
              <a:rPr lang="en-US" sz="2800" b="1" u="sng" dirty="0"/>
              <a:t>I- Crystalloid solutions</a:t>
            </a:r>
            <a:r>
              <a:rPr lang="en-US" sz="2800" b="1" u="sng" dirty="0" smtClean="0"/>
              <a:t>:</a:t>
            </a:r>
            <a:endParaRPr lang="en-US" sz="2800" b="1" u="sng" dirty="0"/>
          </a:p>
        </p:txBody>
      </p:sp>
      <p:sp>
        <p:nvSpPr>
          <p:cNvPr id="3" name="Content Placeholder 2"/>
          <p:cNvSpPr>
            <a:spLocks noGrp="1"/>
          </p:cNvSpPr>
          <p:nvPr>
            <p:ph idx="1"/>
          </p:nvPr>
        </p:nvSpPr>
        <p:spPr>
          <a:xfrm>
            <a:off x="457200" y="838200"/>
            <a:ext cx="8229600" cy="5135563"/>
          </a:xfrm>
        </p:spPr>
        <p:txBody>
          <a:bodyPr>
            <a:normAutofit lnSpcReduction="10000"/>
          </a:bodyPr>
          <a:lstStyle/>
          <a:p>
            <a:pPr marL="0" indent="0">
              <a:buNone/>
            </a:pPr>
            <a:r>
              <a:rPr lang="en-US" sz="2000" b="1" u="sng" dirty="0" smtClean="0"/>
              <a:t>5% dextrose(glucose water)</a:t>
            </a:r>
          </a:p>
          <a:p>
            <a:pPr marL="0" indent="0">
              <a:buNone/>
            </a:pPr>
            <a:r>
              <a:rPr lang="en-US" sz="1800" dirty="0" smtClean="0"/>
              <a:t>The content of 1 liter water contains 50 </a:t>
            </a:r>
            <a:r>
              <a:rPr lang="en-US" sz="1800" dirty="0" err="1" smtClean="0"/>
              <a:t>gm</a:t>
            </a:r>
            <a:r>
              <a:rPr lang="en-US" sz="1800" dirty="0" smtClean="0"/>
              <a:t> dextrose(glucose)  OR </a:t>
            </a:r>
          </a:p>
          <a:p>
            <a:pPr marL="0" indent="0">
              <a:buNone/>
            </a:pPr>
            <a:r>
              <a:rPr lang="en-US" sz="1800" dirty="0" smtClean="0"/>
              <a:t>500cc water contains 25 </a:t>
            </a:r>
            <a:r>
              <a:rPr lang="en-US" sz="1800" dirty="0" err="1" smtClean="0"/>
              <a:t>gm</a:t>
            </a:r>
            <a:r>
              <a:rPr lang="en-US" sz="1800" dirty="0"/>
              <a:t> dextrose(glucose) </a:t>
            </a:r>
            <a:r>
              <a:rPr lang="en-US" sz="1800" dirty="0" smtClean="0"/>
              <a:t>.</a:t>
            </a:r>
          </a:p>
          <a:p>
            <a:pPr marL="0" indent="0">
              <a:buNone/>
            </a:pPr>
            <a:endParaRPr lang="en-US" sz="1800" dirty="0" smtClean="0"/>
          </a:p>
          <a:p>
            <a:pPr marL="0" indent="0">
              <a:buNone/>
            </a:pPr>
            <a:r>
              <a:rPr lang="en-US" sz="2000" b="1" u="sng" dirty="0" smtClean="0"/>
              <a:t>Normal </a:t>
            </a:r>
            <a:r>
              <a:rPr lang="en-US" sz="2000" b="1" u="sng" dirty="0"/>
              <a:t>saline 0.9</a:t>
            </a:r>
            <a:r>
              <a:rPr lang="en-US" sz="2000" b="1" u="sng" dirty="0" smtClean="0"/>
              <a:t>%</a:t>
            </a:r>
          </a:p>
          <a:p>
            <a:pPr marL="0" indent="0">
              <a:buNone/>
            </a:pPr>
            <a:r>
              <a:rPr lang="en-US" sz="1800" dirty="0" smtClean="0"/>
              <a:t>The content of 1 liter water contains 153mmol  Na+153mmol </a:t>
            </a:r>
            <a:r>
              <a:rPr lang="en-US" sz="1800" dirty="0" err="1" smtClean="0"/>
              <a:t>Cl</a:t>
            </a:r>
            <a:endParaRPr lang="en-US" sz="1800" dirty="0" smtClean="0"/>
          </a:p>
          <a:p>
            <a:pPr marL="0" indent="0">
              <a:buNone/>
            </a:pPr>
            <a:endParaRPr lang="en-US" sz="1800" b="1" u="sng" dirty="0" smtClean="0"/>
          </a:p>
          <a:p>
            <a:pPr marL="0" indent="0">
              <a:buNone/>
            </a:pPr>
            <a:r>
              <a:rPr lang="en-US" sz="2000" b="1" u="sng" dirty="0" smtClean="0"/>
              <a:t>Dextrose saline(4% dextrose+0.18% saline)</a:t>
            </a:r>
          </a:p>
          <a:p>
            <a:pPr marL="0" indent="0">
              <a:buNone/>
            </a:pPr>
            <a:r>
              <a:rPr lang="en-US" sz="1800" dirty="0" smtClean="0"/>
              <a:t>The content of 1 liter water contains 40gm dextrose +30.6mmol Na</a:t>
            </a:r>
          </a:p>
          <a:p>
            <a:pPr marL="0" indent="0">
              <a:buNone/>
            </a:pPr>
            <a:r>
              <a:rPr lang="en-US" sz="1800" dirty="0" smtClean="0"/>
              <a:t>Some bags contains 1 liter water+0.9% saline+5% dextrose( this is hyperosmolar)</a:t>
            </a:r>
            <a:endParaRPr lang="en-US" sz="1800" dirty="0"/>
          </a:p>
          <a:p>
            <a:pPr marL="0" indent="0">
              <a:buNone/>
            </a:pPr>
            <a:endParaRPr lang="en-US" sz="2000" b="1" u="sng" dirty="0" smtClean="0"/>
          </a:p>
          <a:p>
            <a:pPr marL="0" indent="0">
              <a:buNone/>
            </a:pPr>
            <a:r>
              <a:rPr lang="en-US" sz="2000" b="1" u="sng" dirty="0" smtClean="0"/>
              <a:t>Ringers solution</a:t>
            </a:r>
          </a:p>
          <a:p>
            <a:pPr marL="0" indent="0">
              <a:buNone/>
            </a:pPr>
            <a:r>
              <a:rPr lang="en-US" sz="1800" dirty="0" smtClean="0"/>
              <a:t>The contents are  water+ Na +</a:t>
            </a:r>
            <a:r>
              <a:rPr lang="en-US" sz="1800" dirty="0" err="1" smtClean="0"/>
              <a:t>Ca</a:t>
            </a:r>
            <a:r>
              <a:rPr lang="en-US" sz="1800" dirty="0" smtClean="0"/>
              <a:t> +K +</a:t>
            </a:r>
            <a:r>
              <a:rPr lang="en-US" sz="1800" dirty="0" err="1" smtClean="0"/>
              <a:t>Cl</a:t>
            </a:r>
            <a:endParaRPr lang="en-US" sz="1800" dirty="0" smtClean="0"/>
          </a:p>
          <a:p>
            <a:pPr marL="0" indent="0">
              <a:buNone/>
            </a:pPr>
            <a:endParaRPr lang="en-US" sz="2000" b="1" u="sng" dirty="0" smtClean="0"/>
          </a:p>
          <a:p>
            <a:pPr marL="0" indent="0">
              <a:buNone/>
            </a:pPr>
            <a:r>
              <a:rPr lang="en-US" sz="2000" b="1" u="sng" dirty="0" err="1" smtClean="0"/>
              <a:t>Hartmanns</a:t>
            </a:r>
            <a:r>
              <a:rPr lang="en-US" sz="2000" b="1" u="sng" dirty="0" smtClean="0"/>
              <a:t> solution(Ringers  lactate solution</a:t>
            </a:r>
            <a:r>
              <a:rPr lang="en-US" sz="1800" dirty="0" smtClean="0"/>
              <a:t>)</a:t>
            </a:r>
          </a:p>
          <a:p>
            <a:pPr marL="0" indent="0">
              <a:buNone/>
            </a:pPr>
            <a:r>
              <a:rPr lang="en-US" sz="1800" dirty="0" smtClean="0"/>
              <a:t> </a:t>
            </a:r>
            <a:r>
              <a:rPr lang="en-US" sz="1800" dirty="0"/>
              <a:t>The contents are  water+ Na +</a:t>
            </a:r>
            <a:r>
              <a:rPr lang="en-US" sz="1800" dirty="0" err="1"/>
              <a:t>Ca</a:t>
            </a:r>
            <a:r>
              <a:rPr lang="en-US" sz="1800" dirty="0"/>
              <a:t> +K +</a:t>
            </a:r>
            <a:r>
              <a:rPr lang="en-US" sz="1800" dirty="0" err="1" smtClean="0"/>
              <a:t>Cl</a:t>
            </a:r>
            <a:r>
              <a:rPr lang="en-US" sz="1800" dirty="0" smtClean="0"/>
              <a:t> + HCO3 as lactate</a:t>
            </a:r>
          </a:p>
        </p:txBody>
      </p:sp>
    </p:spTree>
    <p:extLst>
      <p:ext uri="{BB962C8B-B14F-4D97-AF65-F5344CB8AC3E}">
        <p14:creationId xmlns:p14="http://schemas.microsoft.com/office/powerpoint/2010/main" val="498562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87362"/>
          </a:xfrm>
        </p:spPr>
        <p:txBody>
          <a:bodyPr>
            <a:noAutofit/>
          </a:bodyPr>
          <a:lstStyle/>
          <a:p>
            <a:pPr algn="l"/>
            <a:r>
              <a:rPr lang="en-US" sz="2800" b="1" u="sng" dirty="0"/>
              <a:t>II-Colloid solutions:</a:t>
            </a:r>
          </a:p>
        </p:txBody>
      </p:sp>
      <p:sp>
        <p:nvSpPr>
          <p:cNvPr id="3" name="Content Placeholder 2"/>
          <p:cNvSpPr>
            <a:spLocks noGrp="1"/>
          </p:cNvSpPr>
          <p:nvPr>
            <p:ph idx="1"/>
          </p:nvPr>
        </p:nvSpPr>
        <p:spPr>
          <a:xfrm>
            <a:off x="457200" y="838201"/>
            <a:ext cx="8229600" cy="5181600"/>
          </a:xfrm>
        </p:spPr>
        <p:txBody>
          <a:bodyPr>
            <a:normAutofit lnSpcReduction="10000"/>
          </a:bodyPr>
          <a:lstStyle/>
          <a:p>
            <a:pPr marL="0" indent="0">
              <a:buNone/>
            </a:pPr>
            <a:r>
              <a:rPr lang="en-US" sz="2000" b="1" u="sng" dirty="0"/>
              <a:t>Plasma protein </a:t>
            </a:r>
            <a:r>
              <a:rPr lang="en-US" sz="2000" b="1" u="sng" dirty="0" smtClean="0"/>
              <a:t>fractions</a:t>
            </a:r>
          </a:p>
          <a:p>
            <a:pPr marL="0" indent="0">
              <a:buNone/>
            </a:pPr>
            <a:r>
              <a:rPr lang="en-US" sz="1800" dirty="0" smtClean="0"/>
              <a:t>This is a 5% solution of protein containing 88%albumin. One liter contains 145mmol Na and 0.25mmol K. it should be given through a filter but carries no hepatitis risk.</a:t>
            </a:r>
            <a:r>
              <a:rPr lang="en-US" sz="1800" b="1" u="sng" dirty="0" smtClean="0"/>
              <a:t> </a:t>
            </a:r>
          </a:p>
          <a:p>
            <a:pPr marL="0" indent="0">
              <a:buNone/>
            </a:pPr>
            <a:r>
              <a:rPr lang="en-US" sz="2000" b="1" u="sng" dirty="0" smtClean="0"/>
              <a:t>Dextran</a:t>
            </a:r>
          </a:p>
          <a:p>
            <a:pPr marL="0" indent="0">
              <a:buNone/>
            </a:pPr>
            <a:r>
              <a:rPr lang="en-US" sz="1800" dirty="0" smtClean="0"/>
              <a:t>These solutions are polymers of glucose of different molecular weight. The  usual fluids begin dextran 40(average </a:t>
            </a:r>
            <a:r>
              <a:rPr lang="en-US" sz="1800" dirty="0" err="1" smtClean="0"/>
              <a:t>mol.wt</a:t>
            </a:r>
            <a:r>
              <a:rPr lang="en-US" sz="1800" dirty="0" smtClean="0"/>
              <a:t> 40.000)and </a:t>
            </a:r>
            <a:r>
              <a:rPr lang="en-US" sz="1800" dirty="0"/>
              <a:t>dextran </a:t>
            </a:r>
            <a:r>
              <a:rPr lang="en-US" sz="1800" dirty="0" smtClean="0"/>
              <a:t>70(average </a:t>
            </a:r>
            <a:r>
              <a:rPr lang="en-US" sz="1800" dirty="0" err="1"/>
              <a:t>mol.wt</a:t>
            </a:r>
            <a:r>
              <a:rPr lang="en-US" sz="1800" dirty="0"/>
              <a:t> </a:t>
            </a:r>
            <a:r>
              <a:rPr lang="en-US" sz="1800" dirty="0" smtClean="0"/>
              <a:t>70.000)</a:t>
            </a:r>
          </a:p>
          <a:p>
            <a:pPr marL="0" indent="0">
              <a:buNone/>
            </a:pPr>
            <a:r>
              <a:rPr lang="en-US" sz="1800" dirty="0"/>
              <a:t>D</a:t>
            </a:r>
            <a:r>
              <a:rPr lang="en-US" sz="1800" dirty="0" smtClean="0"/>
              <a:t>extran 40 is filtered by the kidney but dextran 70 is not therefore persists in the  </a:t>
            </a:r>
            <a:r>
              <a:rPr lang="en-US" sz="1800" dirty="0"/>
              <a:t>circulation longer. </a:t>
            </a:r>
            <a:endParaRPr lang="en-US" sz="1800" dirty="0" smtClean="0"/>
          </a:p>
          <a:p>
            <a:pPr marL="0" indent="0">
              <a:buNone/>
            </a:pPr>
            <a:r>
              <a:rPr lang="en-US" sz="1800" dirty="0" smtClean="0"/>
              <a:t>Dextran interferes  with cross-matching of blood once in the circulation, and therefore any serum for cross-matching should be taken before the infusion is started.</a:t>
            </a:r>
            <a:endParaRPr lang="en-US" sz="1800" dirty="0"/>
          </a:p>
          <a:p>
            <a:pPr marL="0" indent="0">
              <a:buNone/>
            </a:pPr>
            <a:endParaRPr lang="en-US" sz="1800" dirty="0"/>
          </a:p>
          <a:p>
            <a:pPr marL="0" indent="0">
              <a:buNone/>
            </a:pPr>
            <a:r>
              <a:rPr lang="en-US" sz="2000" b="1" u="sng" dirty="0" err="1" smtClean="0"/>
              <a:t>Haemaccel</a:t>
            </a:r>
            <a:r>
              <a:rPr lang="en-US" sz="2000" b="1" u="sng" dirty="0" smtClean="0"/>
              <a:t> </a:t>
            </a:r>
          </a:p>
          <a:p>
            <a:pPr marL="0" indent="0">
              <a:buNone/>
            </a:pPr>
            <a:r>
              <a:rPr lang="en-US" sz="1800" dirty="0" smtClean="0"/>
              <a:t>It’s a solution of partially degraded gelatin. this has a half life in circulation of 3-4 hours and a lower binding capacity than dextran 70.it may be more likely to cause an anaphylactic  reaction. </a:t>
            </a:r>
            <a:r>
              <a:rPr lang="en-US" sz="1800" dirty="0" err="1" smtClean="0"/>
              <a:t>Haemaccel</a:t>
            </a:r>
            <a:r>
              <a:rPr lang="en-US" sz="1800" dirty="0" smtClean="0"/>
              <a:t> contains (water+ </a:t>
            </a:r>
            <a:r>
              <a:rPr lang="en-US" sz="1800" dirty="0" err="1" smtClean="0"/>
              <a:t>polygeline</a:t>
            </a:r>
            <a:r>
              <a:rPr lang="en-US" sz="1800" dirty="0" smtClean="0"/>
              <a:t> +</a:t>
            </a:r>
            <a:r>
              <a:rPr lang="en-US" sz="1800" dirty="0" err="1" smtClean="0"/>
              <a:t>Ca</a:t>
            </a:r>
            <a:r>
              <a:rPr lang="en-US" sz="1800" dirty="0" smtClean="0"/>
              <a:t> +</a:t>
            </a:r>
            <a:r>
              <a:rPr lang="en-US" sz="1800" dirty="0" err="1" smtClean="0"/>
              <a:t>Cl+Na+K</a:t>
            </a:r>
            <a:r>
              <a:rPr lang="en-US" sz="1800" dirty="0" smtClean="0"/>
              <a:t>)  </a:t>
            </a:r>
          </a:p>
          <a:p>
            <a:pPr marL="0" indent="0">
              <a:buNone/>
            </a:pPr>
            <a:r>
              <a:rPr lang="en-US" sz="2000" b="1" u="sng" dirty="0" smtClean="0"/>
              <a:t>Blood </a:t>
            </a:r>
          </a:p>
          <a:p>
            <a:pPr marL="0" indent="0">
              <a:buNone/>
            </a:pPr>
            <a:r>
              <a:rPr lang="en-US" sz="1800" dirty="0" smtClean="0"/>
              <a:t>Whole blood  or packed RBC is used.</a:t>
            </a:r>
            <a:endParaRPr lang="en-US" sz="1800" dirty="0"/>
          </a:p>
        </p:txBody>
      </p:sp>
    </p:spTree>
    <p:extLst>
      <p:ext uri="{BB962C8B-B14F-4D97-AF65-F5344CB8AC3E}">
        <p14:creationId xmlns:p14="http://schemas.microsoft.com/office/powerpoint/2010/main" val="257308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b="1" u="sng" dirty="0" smtClean="0"/>
              <a:t>Prescribing the daily requirement </a:t>
            </a:r>
            <a:endParaRPr lang="en-US" sz="3200" b="1" u="sng"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2400" b="1" dirty="0" smtClean="0"/>
              <a:t>Regime A</a:t>
            </a:r>
          </a:p>
          <a:p>
            <a:pPr marL="0" indent="0">
              <a:buNone/>
            </a:pPr>
            <a:r>
              <a:rPr lang="en-US" sz="2000" dirty="0" smtClean="0"/>
              <a:t>1liter  normal saline </a:t>
            </a:r>
            <a:r>
              <a:rPr lang="en-US" sz="2000" b="1" dirty="0" smtClean="0"/>
              <a:t>+ </a:t>
            </a:r>
            <a:r>
              <a:rPr lang="en-US" sz="2000" dirty="0" smtClean="0"/>
              <a:t>2liters of 5% dextrose=100gm(which yield 400kcal)</a:t>
            </a:r>
          </a:p>
          <a:p>
            <a:pPr marL="0" indent="0">
              <a:buNone/>
            </a:pPr>
            <a:r>
              <a:rPr lang="en-US" sz="2000" b="1" dirty="0" smtClean="0"/>
              <a:t>+ </a:t>
            </a:r>
            <a:r>
              <a:rPr lang="en-US" sz="2000" dirty="0" smtClean="0"/>
              <a:t>60mmolKCl/24hours:</a:t>
            </a:r>
          </a:p>
          <a:p>
            <a:pPr marL="0" indent="0">
              <a:buNone/>
            </a:pPr>
            <a:r>
              <a:rPr lang="en-US" sz="1800" dirty="0" smtClean="0"/>
              <a:t>*1 liter  water+153mmol NaCl+20mmolKCl(in 8 hours)</a:t>
            </a:r>
          </a:p>
          <a:p>
            <a:pPr marL="0" indent="0">
              <a:buNone/>
            </a:pPr>
            <a:r>
              <a:rPr lang="en-US" sz="1800" dirty="0" smtClean="0"/>
              <a:t>*1 liter water+50gm dextrose +20mmolKCl(in 8 hours</a:t>
            </a:r>
          </a:p>
          <a:p>
            <a:pPr marL="0" indent="0">
              <a:buNone/>
            </a:pPr>
            <a:r>
              <a:rPr lang="en-US" sz="1800" dirty="0" smtClean="0"/>
              <a:t>*1 liter water+50gm dextrose +20mmolKCl(in 8 hours)</a:t>
            </a:r>
          </a:p>
          <a:p>
            <a:pPr marL="0" indent="0">
              <a:buNone/>
            </a:pPr>
            <a:endParaRPr lang="en-US" sz="2400" b="1" dirty="0" smtClean="0"/>
          </a:p>
          <a:p>
            <a:pPr marL="0" indent="0">
              <a:buNone/>
            </a:pPr>
            <a:r>
              <a:rPr lang="en-US" sz="2400" b="1" dirty="0" smtClean="0"/>
              <a:t>Regime B</a:t>
            </a:r>
          </a:p>
          <a:p>
            <a:pPr marL="0" indent="0">
              <a:buNone/>
            </a:pPr>
            <a:r>
              <a:rPr lang="en-US" sz="2000" dirty="0" smtClean="0"/>
              <a:t>3 liters of  4%dextrose 0.18%saline(120gmof dextrose&amp;90mmol of sodium) +60mmolKCl/24hours:</a:t>
            </a:r>
          </a:p>
          <a:p>
            <a:pPr marL="0" indent="0">
              <a:buNone/>
            </a:pPr>
            <a:r>
              <a:rPr lang="en-US" sz="2000" dirty="0" smtClean="0"/>
              <a:t>*</a:t>
            </a:r>
            <a:r>
              <a:rPr lang="en-US" sz="1800" dirty="0" smtClean="0"/>
              <a:t>1 liter water+40gm dextrose+30.6 NaCl+20mmolKCl(in 8 hours)</a:t>
            </a:r>
          </a:p>
          <a:p>
            <a:pPr marL="0" indent="0">
              <a:buNone/>
            </a:pPr>
            <a:r>
              <a:rPr lang="en-US" sz="1800" dirty="0" smtClean="0"/>
              <a:t>*1 liter water+40gm dextrose+30.6 NaCl+20mmolKCl(in 8 hours)</a:t>
            </a:r>
          </a:p>
          <a:p>
            <a:pPr marL="0" indent="0">
              <a:buNone/>
            </a:pPr>
            <a:r>
              <a:rPr lang="en-US" sz="1800" dirty="0"/>
              <a:t>*1 liter water+40gm dextrose+30.6 NaCl+20mmolKCl(in 8 hours</a:t>
            </a:r>
            <a:r>
              <a:rPr lang="en-US" sz="1800" dirty="0" smtClean="0"/>
              <a:t>)</a:t>
            </a:r>
          </a:p>
          <a:p>
            <a:pPr marL="0" indent="0">
              <a:buNone/>
            </a:pPr>
            <a:endParaRPr lang="en-US" sz="1800" dirty="0"/>
          </a:p>
        </p:txBody>
      </p:sp>
    </p:spTree>
    <p:extLst>
      <p:ext uri="{BB962C8B-B14F-4D97-AF65-F5344CB8AC3E}">
        <p14:creationId xmlns:p14="http://schemas.microsoft.com/office/powerpoint/2010/main" val="1193173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1063</Words>
  <Application>Microsoft Office PowerPoint</Application>
  <PresentationFormat>On-screen Show (4:3)</PresentationFormat>
  <Paragraphs>138</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Fluids and Electrolyte Balance</vt:lpstr>
      <vt:lpstr> *fluid out put </vt:lpstr>
      <vt:lpstr>Fluid balance</vt:lpstr>
      <vt:lpstr>Intravenous fluid</vt:lpstr>
      <vt:lpstr>Normal daily Requirements</vt:lpstr>
      <vt:lpstr>Types of intravenous fluids</vt:lpstr>
      <vt:lpstr>I- Crystalloid solutions:</vt:lpstr>
      <vt:lpstr>II-Colloid solutions:</vt:lpstr>
      <vt:lpstr>Prescribing the daily requirement </vt:lpstr>
      <vt:lpstr>Water depletion</vt:lpstr>
      <vt:lpstr>PowerPoint Presentation</vt:lpstr>
      <vt:lpstr>Water intoxication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Fluids and Electrolyte Balance</dc:title>
  <dc:creator>ARA</dc:creator>
  <cp:lastModifiedBy>High Tech</cp:lastModifiedBy>
  <cp:revision>61</cp:revision>
  <dcterms:created xsi:type="dcterms:W3CDTF">2006-08-16T00:00:00Z</dcterms:created>
  <dcterms:modified xsi:type="dcterms:W3CDTF">2012-10-31T09:00:54Z</dcterms:modified>
</cp:coreProperties>
</file>