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7" r:id="rId2"/>
    <p:sldId id="306" r:id="rId3"/>
    <p:sldId id="269" r:id="rId4"/>
    <p:sldId id="270" r:id="rId5"/>
    <p:sldId id="278" r:id="rId6"/>
    <p:sldId id="271" r:id="rId7"/>
    <p:sldId id="289" r:id="rId8"/>
    <p:sldId id="272" r:id="rId9"/>
    <p:sldId id="280" r:id="rId10"/>
    <p:sldId id="287" r:id="rId11"/>
    <p:sldId id="265" r:id="rId12"/>
    <p:sldId id="267" r:id="rId13"/>
    <p:sldId id="268" r:id="rId14"/>
    <p:sldId id="281" r:id="rId15"/>
    <p:sldId id="282" r:id="rId16"/>
    <p:sldId id="290" r:id="rId17"/>
    <p:sldId id="283" r:id="rId18"/>
    <p:sldId id="284" r:id="rId19"/>
    <p:sldId id="285" r:id="rId20"/>
    <p:sldId id="286" r:id="rId21"/>
    <p:sldId id="291" r:id="rId22"/>
    <p:sldId id="292" r:id="rId23"/>
    <p:sldId id="293" r:id="rId24"/>
    <p:sldId id="295" r:id="rId25"/>
    <p:sldId id="294" r:id="rId26"/>
    <p:sldId id="305" r:id="rId27"/>
    <p:sldId id="297" r:id="rId28"/>
    <p:sldId id="298" r:id="rId29"/>
    <p:sldId id="299" r:id="rId30"/>
    <p:sldId id="300" r:id="rId31"/>
    <p:sldId id="301" r:id="rId32"/>
    <p:sldId id="302" r:id="rId33"/>
    <p:sldId id="30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71" autoAdjust="0"/>
    <p:restoredTop sz="94660"/>
  </p:normalViewPr>
  <p:slideViewPr>
    <p:cSldViewPr>
      <p:cViewPr varScale="1">
        <p:scale>
          <a:sx n="59" d="100"/>
          <a:sy n="59" d="100"/>
        </p:scale>
        <p:origin x="-14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C66022A-3AE2-43AC-9040-F52527C4A713}" type="datetimeFigureOut">
              <a:rPr lang="ar-IQ" smtClean="0"/>
              <a:pPr/>
              <a:t>16/03/1433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2618164-9A79-4968-B7DC-A6369D84BC6B}" type="slidenum">
              <a:rPr lang="ar-IQ" smtClean="0"/>
              <a:pPr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0A6907-B517-449A-A4CD-7DB928DFE15B}" type="slidenum">
              <a:rPr lang="ar-SA"/>
              <a:pPr/>
              <a:t>26</a:t>
            </a:fld>
            <a:endParaRPr lang="da-DK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2/8/2012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r" rtl="1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r" rtl="1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r" rtl="1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r" rtl="1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  </a:t>
            </a:r>
            <a:endParaRPr lang="ar-IQ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1600200"/>
            <a:ext cx="69910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</a:t>
            </a:r>
          </a:p>
          <a:p>
            <a:pPr algn="ctr"/>
            <a:r>
              <a:rPr lang="en-US" sz="66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Helminthology</a:t>
            </a:r>
            <a:r>
              <a:rPr lang="en-US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6324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0">
              <a:buNone/>
            </a:pPr>
            <a:r>
              <a:rPr lang="en-US" sz="4000" b="1" dirty="0" err="1" smtClean="0">
                <a:solidFill>
                  <a:srgbClr val="FF0000"/>
                </a:solidFill>
              </a:rPr>
              <a:t>Nematohelminthes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</a:p>
          <a:p>
            <a:pPr algn="ctr" rtl="0">
              <a:buNone/>
            </a:pPr>
            <a:r>
              <a:rPr lang="en-US" sz="4000" b="1" dirty="0" err="1" smtClean="0">
                <a:solidFill>
                  <a:srgbClr val="FF0000"/>
                </a:solidFill>
              </a:rPr>
              <a:t>Class:Nematoda</a:t>
            </a:r>
            <a:endParaRPr lang="ar-IQ" sz="40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1) Un segmented </a:t>
            </a:r>
          </a:p>
          <a:p>
            <a:pPr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2) 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Elongated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vary in length from few mm. to more than one meter. </a:t>
            </a:r>
          </a:p>
          <a:p>
            <a:pPr algn="l" rtl="0">
              <a:buNone/>
            </a:pPr>
            <a:r>
              <a:rPr lang="en-US" sz="2000" dirty="0" smtClean="0"/>
              <a:t>4) 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Cylindrical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round </a:t>
            </a:r>
            <a:r>
              <a:rPr lang="en-US" sz="1800" dirty="0" smtClean="0"/>
              <a:t>in cross section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(round worms).</a:t>
            </a:r>
            <a:r>
              <a:rPr lang="en-US" sz="1800" b="1" dirty="0" smtClean="0"/>
              <a:t> Covered by a non-cellular </a:t>
            </a:r>
            <a:r>
              <a:rPr lang="en-US" sz="1800" b="1" dirty="0" smtClean="0">
                <a:solidFill>
                  <a:srgbClr val="FF0000"/>
                </a:solidFill>
              </a:rPr>
              <a:t>protective cuticle</a:t>
            </a:r>
            <a:r>
              <a:rPr lang="en-US" sz="1800" b="1" dirty="0" smtClean="0"/>
              <a:t>. 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5)  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Sexes are separate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male is shorter and thinner than female. </a:t>
            </a:r>
          </a:p>
          <a:p>
            <a:pPr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6)   Males have ventrally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curved at the posterior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end.</a:t>
            </a:r>
          </a:p>
          <a:p>
            <a:pPr algn="l" rt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7)  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Anterior end possesses lips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teeth, hooks, cutting plates or papillae for attachment to final host.</a:t>
            </a:r>
          </a:p>
          <a:p>
            <a:pPr algn="l" rtl="0">
              <a:buNone/>
            </a:pPr>
            <a:r>
              <a:rPr lang="en-US" sz="2000" b="1" u="sng" dirty="0" smtClean="0">
                <a:solidFill>
                  <a:srgbClr val="FF0000"/>
                </a:solidFill>
              </a:rPr>
              <a:t>8)The digestive system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Mouth,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buccal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cavity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The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esophagus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an important  feature of nematodes, is a muscular structure that pumps food into the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intestine,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ends by the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which opens on the ventral surface</a:t>
            </a:r>
            <a:endParaRPr lang="en-US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rtl="0">
              <a:buNone/>
            </a:pPr>
            <a:endParaRPr lang="ar-IQ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11430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General characters</a:t>
            </a:r>
            <a:endParaRPr lang="ar-IQ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172200"/>
          </a:xfrm>
        </p:spPr>
        <p:txBody>
          <a:bodyPr>
            <a:normAutofit fontScale="92500" lnSpcReduction="20000"/>
          </a:bodyPr>
          <a:lstStyle/>
          <a:p>
            <a:pPr algn="l" rtl="0">
              <a:buNone/>
            </a:pPr>
            <a:r>
              <a:rPr lang="en-US" b="1" u="sng" dirty="0" smtClean="0"/>
              <a:t>Development of Nematodes:</a:t>
            </a:r>
          </a:p>
          <a:p>
            <a:pPr algn="l" rtl="0">
              <a:buNone/>
            </a:pPr>
            <a:endParaRPr lang="en-US" dirty="0" smtClean="0"/>
          </a:p>
          <a:p>
            <a:pPr algn="l" rtl="0">
              <a:buNone/>
            </a:pPr>
            <a:r>
              <a:rPr lang="en-US" sz="2100" dirty="0" smtClean="0"/>
              <a:t>Most of the nematodes have only one host</a:t>
            </a:r>
            <a:r>
              <a:rPr lang="en-US" sz="2100" dirty="0" smtClean="0">
                <a:solidFill>
                  <a:srgbClr val="FF0000"/>
                </a:solidFill>
              </a:rPr>
              <a:t>, simple life cyc</a:t>
            </a:r>
            <a:r>
              <a:rPr lang="en-US" sz="2100" dirty="0" smtClean="0"/>
              <a:t>le, Some species have an intermediate host  and </a:t>
            </a:r>
            <a:r>
              <a:rPr lang="en-US" sz="2100" dirty="0" smtClean="0">
                <a:solidFill>
                  <a:srgbClr val="FF0000"/>
                </a:solidFill>
              </a:rPr>
              <a:t>complex life cycle </a:t>
            </a:r>
            <a:r>
              <a:rPr lang="en-US" sz="2100" dirty="0" smtClean="0"/>
              <a:t>as</a:t>
            </a:r>
            <a:r>
              <a:rPr lang="en-US" sz="2100" i="1" dirty="0" smtClean="0"/>
              <a:t>.</a:t>
            </a:r>
            <a:r>
              <a:rPr lang="en-US" sz="2100" dirty="0" smtClean="0"/>
              <a:t>        </a:t>
            </a:r>
          </a:p>
          <a:p>
            <a:pPr algn="l" rtl="0">
              <a:buNone/>
            </a:pPr>
            <a:r>
              <a:rPr lang="en-US" sz="2100" dirty="0" smtClean="0"/>
              <a:t>Eggs may be fully mature or immature eggs.  </a:t>
            </a:r>
          </a:p>
          <a:p>
            <a:pPr algn="l" rtl="0">
              <a:buNone/>
            </a:pPr>
            <a:r>
              <a:rPr lang="en-US" sz="2100" dirty="0" smtClean="0"/>
              <a:t>Nematodes have 5 stages in life cycle, </a:t>
            </a:r>
            <a:r>
              <a:rPr lang="en-US" sz="2100" dirty="0" smtClean="0">
                <a:solidFill>
                  <a:srgbClr val="FF0000"/>
                </a:solidFill>
              </a:rPr>
              <a:t>4 larval </a:t>
            </a:r>
            <a:r>
              <a:rPr lang="en-US" sz="2100" dirty="0" smtClean="0"/>
              <a:t>stages and the </a:t>
            </a:r>
            <a:r>
              <a:rPr lang="en-US" sz="2100" dirty="0" smtClean="0">
                <a:solidFill>
                  <a:srgbClr val="FF0000"/>
                </a:solidFill>
              </a:rPr>
              <a:t>adult</a:t>
            </a:r>
            <a:r>
              <a:rPr lang="en-US" sz="2100" dirty="0" smtClean="0"/>
              <a:t>.        </a:t>
            </a:r>
          </a:p>
          <a:p>
            <a:pPr algn="l" rtl="0">
              <a:buNone/>
            </a:pPr>
            <a:r>
              <a:rPr lang="en-US" sz="2100" b="1" dirty="0" smtClean="0"/>
              <a:t>L1, L2, L3, L4, adult</a:t>
            </a:r>
          </a:p>
          <a:p>
            <a:pPr algn="l" rtl="0">
              <a:buNone/>
            </a:pPr>
            <a:endParaRPr lang="en-US" sz="2100" dirty="0" smtClean="0"/>
          </a:p>
          <a:p>
            <a:pPr algn="l" rtl="0">
              <a:buNone/>
            </a:pPr>
            <a:r>
              <a:rPr lang="en-US" sz="2100" dirty="0" smtClean="0"/>
              <a:t>the first and second stage larvae are </a:t>
            </a:r>
            <a:r>
              <a:rPr lang="en-US" sz="2100" dirty="0" err="1" smtClean="0">
                <a:solidFill>
                  <a:srgbClr val="FF0000"/>
                </a:solidFill>
              </a:rPr>
              <a:t>Rhabditiform</a:t>
            </a:r>
            <a:endParaRPr lang="en-US" sz="2100" dirty="0" smtClean="0">
              <a:solidFill>
                <a:srgbClr val="FF0000"/>
              </a:solidFill>
            </a:endParaRPr>
          </a:p>
          <a:p>
            <a:pPr algn="l" rtl="0">
              <a:buNone/>
            </a:pPr>
            <a:r>
              <a:rPr lang="en-US" sz="2100" dirty="0" smtClean="0"/>
              <a:t>  and the third </a:t>
            </a:r>
            <a:r>
              <a:rPr lang="en-US" sz="2100" dirty="0" smtClean="0">
                <a:solidFill>
                  <a:srgbClr val="FF0000"/>
                </a:solidFill>
              </a:rPr>
              <a:t>is </a:t>
            </a:r>
            <a:r>
              <a:rPr lang="en-US" sz="2100" dirty="0" err="1" smtClean="0">
                <a:solidFill>
                  <a:srgbClr val="FF0000"/>
                </a:solidFill>
              </a:rPr>
              <a:t>Filariform</a:t>
            </a:r>
            <a:r>
              <a:rPr lang="en-US" sz="2100" dirty="0" smtClean="0">
                <a:solidFill>
                  <a:srgbClr val="FF0000"/>
                </a:solidFill>
              </a:rPr>
              <a:t>.</a:t>
            </a:r>
            <a:r>
              <a:rPr lang="en-US" sz="2100" dirty="0" smtClean="0"/>
              <a:t> </a:t>
            </a:r>
          </a:p>
          <a:p>
            <a:pPr algn="l" rtl="0">
              <a:buNone/>
            </a:pPr>
            <a:endParaRPr lang="en-US" sz="2100" dirty="0" smtClean="0"/>
          </a:p>
          <a:p>
            <a:pPr algn="l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 </a:t>
            </a:r>
            <a:r>
              <a:rPr lang="en-US" sz="2100" b="1" dirty="0" smtClean="0">
                <a:solidFill>
                  <a:srgbClr val="FF0000"/>
                </a:solidFill>
              </a:rPr>
              <a:t>Molting:</a:t>
            </a:r>
            <a:r>
              <a:rPr lang="en-US" sz="2100" b="1" dirty="0" smtClean="0"/>
              <a:t> </a:t>
            </a:r>
          </a:p>
          <a:p>
            <a:pPr algn="l">
              <a:buNone/>
            </a:pPr>
            <a:r>
              <a:rPr lang="en-US" sz="2100" b="1" dirty="0" smtClean="0"/>
              <a:t>Formation of </a:t>
            </a:r>
            <a:r>
              <a:rPr lang="en-US" sz="2100" b="1" dirty="0" smtClean="0">
                <a:solidFill>
                  <a:srgbClr val="FF0000"/>
                </a:solidFill>
              </a:rPr>
              <a:t>new cuticle</a:t>
            </a:r>
            <a:r>
              <a:rPr lang="en-US" sz="2100" b="1" dirty="0" smtClean="0"/>
              <a:t>, loosening of the old cuticle, rupturing of the old cuticle, and the escape of the larva. </a:t>
            </a:r>
          </a:p>
          <a:p>
            <a:pPr algn="l">
              <a:buNone/>
            </a:pPr>
            <a:endParaRPr lang="en-US" sz="2100" b="1" dirty="0" smtClean="0"/>
          </a:p>
          <a:p>
            <a:pPr algn="l">
              <a:buNone/>
            </a:pPr>
            <a:r>
              <a:rPr lang="en-US" sz="2100" b="1" dirty="0" smtClean="0"/>
              <a:t>Cuticle shed between each molt, </a:t>
            </a:r>
          </a:p>
          <a:p>
            <a:pPr algn="l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 Larval development needs four </a:t>
            </a:r>
            <a:r>
              <a:rPr lang="en-US" sz="2100" dirty="0" err="1" smtClean="0">
                <a:solidFill>
                  <a:srgbClr val="FF0000"/>
                </a:solidFill>
              </a:rPr>
              <a:t>moults</a:t>
            </a:r>
            <a:r>
              <a:rPr lang="en-US" sz="2100" b="1" dirty="0" smtClean="0">
                <a:solidFill>
                  <a:srgbClr val="FF0000"/>
                </a:solidFill>
              </a:rPr>
              <a:t>.</a:t>
            </a:r>
          </a:p>
          <a:p>
            <a:pPr algn="l" rtl="0">
              <a:buNone/>
            </a:pPr>
            <a:r>
              <a:rPr lang="en-US" sz="2100" dirty="0" smtClean="0">
                <a:solidFill>
                  <a:srgbClr val="FF0000"/>
                </a:solidFill>
              </a:rPr>
              <a:t> </a:t>
            </a:r>
          </a:p>
          <a:p>
            <a:pPr algn="l" rtl="0">
              <a:buNone/>
            </a:pPr>
            <a:r>
              <a:rPr lang="en-US" sz="2100" dirty="0" smtClean="0"/>
              <a:t>         </a:t>
            </a:r>
            <a:endParaRPr lang="ar-IQ" sz="2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791200"/>
          </a:xfrm>
        </p:spPr>
        <p:txBody>
          <a:bodyPr/>
          <a:lstStyle/>
          <a:p>
            <a:pPr algn="l">
              <a:buNone/>
            </a:pP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0200" y="381000"/>
            <a:ext cx="6248400" cy="624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891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/>
              <a:t>Routes of infection:</a:t>
            </a:r>
            <a:r>
              <a:rPr lang="en-US" dirty="0" smtClean="0"/>
              <a:t> </a:t>
            </a:r>
          </a:p>
          <a:p>
            <a:pPr algn="l" rtl="0">
              <a:buNone/>
            </a:pPr>
            <a:r>
              <a:rPr lang="en-US" dirty="0" smtClean="0"/>
              <a:t> </a:t>
            </a:r>
          </a:p>
          <a:p>
            <a:pPr algn="l" rtl="0">
              <a:buNone/>
            </a:pPr>
            <a:r>
              <a:rPr lang="en-US" sz="2400" dirty="0" smtClean="0"/>
              <a:t>1- </a:t>
            </a:r>
            <a:r>
              <a:rPr lang="en-US" sz="2400" dirty="0" smtClean="0">
                <a:solidFill>
                  <a:srgbClr val="FF0000"/>
                </a:solidFill>
              </a:rPr>
              <a:t>Oral (major route)</a:t>
            </a:r>
            <a:r>
              <a:rPr lang="en-US" sz="2400" dirty="0" smtClean="0"/>
              <a:t>: Infection takes place by ingestion of infective stages as </a:t>
            </a:r>
            <a:r>
              <a:rPr lang="en-US" sz="2400" i="1" dirty="0" err="1" smtClean="0"/>
              <a:t>Ascaris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lumbricoidis</a:t>
            </a:r>
            <a:r>
              <a:rPr lang="en-US" sz="2400" i="1" dirty="0" smtClean="0"/>
              <a:t> and </a:t>
            </a:r>
            <a:r>
              <a:rPr lang="en-US" sz="2400" i="1" dirty="0" err="1" smtClean="0"/>
              <a:t>Trichuris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trichura</a:t>
            </a:r>
            <a:r>
              <a:rPr lang="en-US" sz="2400" dirty="0" smtClean="0"/>
              <a:t>.</a:t>
            </a:r>
          </a:p>
          <a:p>
            <a:pPr algn="l" rtl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2- </a:t>
            </a:r>
            <a:r>
              <a:rPr lang="en-US" sz="2400" dirty="0" err="1" smtClean="0">
                <a:solidFill>
                  <a:srgbClr val="FF0000"/>
                </a:solidFill>
              </a:rPr>
              <a:t>Cutaneous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:by the ability of the larvae to penetrate the skin or mucous membranes as </a:t>
            </a:r>
            <a:r>
              <a:rPr lang="en-US" sz="2400" i="1" dirty="0" smtClean="0"/>
              <a:t>Hook worm and </a:t>
            </a:r>
            <a:r>
              <a:rPr lang="en-US" sz="2400" i="1" dirty="0" err="1" smtClean="0"/>
              <a:t>Strongyloides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stercoralis</a:t>
            </a:r>
            <a:r>
              <a:rPr lang="en-US" sz="2400" i="1" dirty="0" smtClean="0"/>
              <a:t>.</a:t>
            </a:r>
          </a:p>
          <a:p>
            <a:pPr algn="l" rtl="0">
              <a:buNone/>
            </a:pPr>
            <a:r>
              <a:rPr lang="en-US" sz="2400" dirty="0" smtClean="0"/>
              <a:t>3- By an i</a:t>
            </a:r>
            <a:r>
              <a:rPr lang="en-US" sz="2400" dirty="0" smtClean="0">
                <a:solidFill>
                  <a:srgbClr val="FF0000"/>
                </a:solidFill>
              </a:rPr>
              <a:t>ntermediate</a:t>
            </a:r>
            <a:r>
              <a:rPr lang="en-US" sz="2400" dirty="0" smtClean="0"/>
              <a:t> host as </a:t>
            </a:r>
            <a:r>
              <a:rPr lang="en-US" sz="2400" i="1" dirty="0" err="1" smtClean="0"/>
              <a:t>Filariae</a:t>
            </a:r>
            <a:r>
              <a:rPr lang="en-US" sz="2400" i="1" dirty="0" smtClean="0"/>
              <a:t>.</a:t>
            </a:r>
            <a:endParaRPr lang="en-US" sz="2400" dirty="0" smtClean="0"/>
          </a:p>
          <a:p>
            <a:pPr algn="l" rtl="0">
              <a:buNone/>
            </a:pPr>
            <a:r>
              <a:rPr lang="en-US" sz="2400" dirty="0" smtClean="0"/>
              <a:t>4- </a:t>
            </a:r>
            <a:r>
              <a:rPr lang="en-US" sz="2400" dirty="0" smtClean="0">
                <a:solidFill>
                  <a:srgbClr val="FF0000"/>
                </a:solidFill>
              </a:rPr>
              <a:t>Autoinfection</a:t>
            </a:r>
            <a:r>
              <a:rPr lang="en-US" sz="2400" dirty="0" smtClean="0"/>
              <a:t> as </a:t>
            </a:r>
            <a:r>
              <a:rPr lang="en-US" sz="2400" i="1" dirty="0" err="1" smtClean="0"/>
              <a:t>Strongyloides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stercoralis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473891"/>
          </a:xfrm>
        </p:spPr>
        <p:txBody>
          <a:bodyPr>
            <a:normAutofit/>
          </a:bodyPr>
          <a:lstStyle/>
          <a:p>
            <a:pPr algn="l" rtl="0">
              <a:buNone/>
            </a:pPr>
            <a:r>
              <a:rPr lang="en-US" b="1" dirty="0" smtClean="0"/>
              <a:t>Classification:</a:t>
            </a:r>
            <a:r>
              <a:rPr lang="en-US" dirty="0" smtClean="0"/>
              <a:t> divided into intestinal and tissue nematodes:-</a:t>
            </a:r>
          </a:p>
          <a:p>
            <a:pPr algn="l">
              <a:buNone/>
            </a:pPr>
            <a:r>
              <a:rPr lang="en-US" sz="2000" dirty="0" err="1" smtClean="0">
                <a:solidFill>
                  <a:srgbClr val="FF0000"/>
                </a:solidFill>
              </a:rPr>
              <a:t>I.</a:t>
            </a:r>
            <a:r>
              <a:rPr lang="en-US" sz="2000" u="sng" dirty="0" err="1" smtClean="0">
                <a:solidFill>
                  <a:srgbClr val="FF0000"/>
                </a:solidFill>
              </a:rPr>
              <a:t>Intestinal</a:t>
            </a:r>
            <a:r>
              <a:rPr lang="en-US" sz="2000" u="sng" dirty="0" smtClean="0">
                <a:solidFill>
                  <a:srgbClr val="FF0000"/>
                </a:solidFill>
              </a:rPr>
              <a:t> Nematodes:-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these don't require an intermediate host, infection being direct from host to host after a period of free living existence. These  include :-</a:t>
            </a:r>
          </a:p>
          <a:p>
            <a:pPr algn="l">
              <a:buNone/>
            </a:pPr>
            <a:r>
              <a:rPr lang="en-US" sz="2000" dirty="0" smtClean="0"/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Ascaris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Lumbricoides</a:t>
            </a:r>
            <a:r>
              <a:rPr lang="en-US" sz="1800" b="1" i="1" dirty="0" smtClean="0">
                <a:solidFill>
                  <a:srgbClr val="FF0000"/>
                </a:solidFill>
              </a:rPr>
              <a:t>,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Trichuris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trichiura</a:t>
            </a:r>
            <a:r>
              <a:rPr lang="en-US" sz="1800" b="1" i="1" dirty="0" smtClean="0">
                <a:solidFill>
                  <a:srgbClr val="FF0000"/>
                </a:solidFill>
              </a:rPr>
              <a:t>. </a:t>
            </a:r>
          </a:p>
          <a:p>
            <a:pPr algn="l">
              <a:buNone/>
            </a:pP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Enterobius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vermicularis</a:t>
            </a:r>
            <a:r>
              <a:rPr lang="en-US" sz="1800" b="1" i="1" dirty="0" smtClean="0">
                <a:solidFill>
                  <a:srgbClr val="FF0000"/>
                </a:solidFill>
              </a:rPr>
              <a:t>, Hook worms (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Ancylostoma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duodenale</a:t>
            </a:r>
            <a:r>
              <a:rPr lang="en-US" sz="1800" b="1" i="1" dirty="0" smtClean="0">
                <a:solidFill>
                  <a:srgbClr val="FF0000"/>
                </a:solidFill>
              </a:rPr>
              <a:t> and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Necator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americanus</a:t>
            </a:r>
            <a:r>
              <a:rPr lang="en-US" sz="1800" b="1" i="1" dirty="0" smtClean="0">
                <a:solidFill>
                  <a:srgbClr val="FF0000"/>
                </a:solidFill>
              </a:rPr>
              <a:t>) </a:t>
            </a:r>
          </a:p>
          <a:p>
            <a:pPr algn="l">
              <a:buNone/>
            </a:pPr>
            <a:r>
              <a:rPr lang="en-US" sz="1800" b="1" i="1" dirty="0" err="1" smtClean="0">
                <a:solidFill>
                  <a:srgbClr val="FF0000"/>
                </a:solidFill>
              </a:rPr>
              <a:t>Strongyloides</a:t>
            </a:r>
            <a:r>
              <a:rPr lang="en-US" sz="1800" b="1" i="1" dirty="0" smtClean="0">
                <a:solidFill>
                  <a:srgbClr val="FF0000"/>
                </a:solidFill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</a:rPr>
              <a:t>stercoralis</a:t>
            </a:r>
            <a:r>
              <a:rPr lang="en-US" sz="1800" b="1" i="1" dirty="0" smtClean="0">
                <a:solidFill>
                  <a:srgbClr val="FF0000"/>
                </a:solidFill>
              </a:rPr>
              <a:t>. </a:t>
            </a:r>
            <a:r>
              <a:rPr lang="en-US" sz="1800" b="1" i="1" dirty="0" smtClean="0"/>
              <a:t> </a:t>
            </a:r>
          </a:p>
          <a:p>
            <a:pPr algn="l">
              <a:buNone/>
            </a:pPr>
            <a:endParaRPr lang="en-US" sz="1800" b="1" i="1" dirty="0" smtClean="0"/>
          </a:p>
          <a:p>
            <a:pPr algn="l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II. </a:t>
            </a:r>
            <a:r>
              <a:rPr lang="en-US" sz="1800" b="1" u="sng" dirty="0" smtClean="0">
                <a:solidFill>
                  <a:srgbClr val="FF0000"/>
                </a:solidFill>
              </a:rPr>
              <a:t>Tissue Nematodes :-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/>
              <a:t>these </a:t>
            </a:r>
            <a:r>
              <a:rPr lang="en-US" sz="2000" dirty="0" smtClean="0"/>
              <a:t>require an intermediate host which is usually an arthropod. These include:</a:t>
            </a:r>
            <a:r>
              <a:rPr lang="en-US" sz="2000" i="1" dirty="0" smtClean="0"/>
              <a:t>- </a:t>
            </a:r>
          </a:p>
          <a:p>
            <a:pPr algn="l">
              <a:buNone/>
            </a:pPr>
            <a:r>
              <a:rPr lang="en-US" sz="2000" i="1" dirty="0" err="1" smtClean="0"/>
              <a:t>Trichinella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spiralis</a:t>
            </a:r>
            <a:r>
              <a:rPr lang="en-US" sz="2000" i="1" dirty="0" smtClean="0"/>
              <a:t>,</a:t>
            </a:r>
          </a:p>
          <a:p>
            <a:pPr algn="l">
              <a:buNone/>
            </a:pPr>
            <a:r>
              <a:rPr lang="en-US" sz="2000" dirty="0" smtClean="0"/>
              <a:t> </a:t>
            </a:r>
            <a:r>
              <a:rPr lang="en-US" sz="2000" i="1" dirty="0" err="1" smtClean="0"/>
              <a:t>Dracunculus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medinensis</a:t>
            </a:r>
            <a:r>
              <a:rPr lang="en-US" sz="2000" i="1" dirty="0" smtClean="0"/>
              <a:t>.   </a:t>
            </a:r>
            <a:endParaRPr lang="ar-IQ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/>
          <a:lstStyle/>
          <a:p>
            <a:pPr algn="l" rtl="0">
              <a:buNone/>
            </a:pPr>
            <a:r>
              <a:rPr lang="en-US" b="1" i="1" dirty="0" err="1" smtClean="0"/>
              <a:t>Ascaris</a:t>
            </a:r>
            <a:r>
              <a:rPr lang="en-US" b="1" i="1" dirty="0" smtClean="0"/>
              <a:t> </a:t>
            </a:r>
            <a:r>
              <a:rPr lang="en-US" b="1" i="1" dirty="0" err="1" smtClean="0"/>
              <a:t>lumbricoides</a:t>
            </a:r>
            <a:r>
              <a:rPr lang="en-US" b="1" i="1" dirty="0" smtClean="0"/>
              <a:t> </a:t>
            </a:r>
          </a:p>
          <a:p>
            <a:pPr algn="l" rtl="0">
              <a:buNone/>
            </a:pPr>
            <a:endParaRPr lang="en-US" b="1" i="1" dirty="0" smtClean="0"/>
          </a:p>
          <a:p>
            <a:pPr algn="l" rtl="0"/>
            <a:r>
              <a:rPr lang="en-US" sz="2000" b="1" dirty="0" smtClean="0"/>
              <a:t>(</a:t>
            </a:r>
            <a:r>
              <a:rPr lang="en-US" sz="2000" dirty="0" smtClean="0"/>
              <a:t>large intestinal roundworm</a:t>
            </a:r>
            <a:r>
              <a:rPr lang="en-US" sz="2000" b="1" dirty="0" smtClean="0"/>
              <a:t>)</a:t>
            </a:r>
          </a:p>
          <a:p>
            <a:pPr algn="l" rtl="0"/>
            <a:r>
              <a:rPr lang="en-US" altLang="zh-CN" sz="2000" b="1" dirty="0" smtClean="0">
                <a:ea typeface="SimSun" pitchFamily="2" charset="-122"/>
              </a:rPr>
              <a:t>most common worm found in human.</a:t>
            </a:r>
            <a:endParaRPr lang="en-US" sz="2000" dirty="0" smtClean="0"/>
          </a:p>
          <a:p>
            <a:pPr algn="l" rtl="0"/>
            <a:r>
              <a:rPr lang="en-US" sz="2000" b="1" dirty="0" smtClean="0"/>
              <a:t>Geographic distribution</a:t>
            </a:r>
            <a:r>
              <a:rPr lang="en-US" sz="2000" dirty="0" smtClean="0"/>
              <a:t>: worldwide, but more prevalent in warm, moist soil regions of bad hygienic and under developed countries..</a:t>
            </a:r>
          </a:p>
          <a:p>
            <a:pPr algn="l" rtl="0"/>
            <a:r>
              <a:rPr lang="en-US" sz="2000" dirty="0" smtClean="0"/>
              <a:t>Occurs in all ages but it is most prevalent in the 5-9 years old  </a:t>
            </a:r>
            <a:endParaRPr lang="en-GB" sz="2000" dirty="0" smtClean="0"/>
          </a:p>
          <a:p>
            <a:pPr algn="l" rtl="0"/>
            <a:r>
              <a:rPr lang="en-GB" sz="2000" b="1" dirty="0" smtClean="0"/>
              <a:t>Disease:</a:t>
            </a:r>
            <a:r>
              <a:rPr lang="en-GB" sz="2000" dirty="0" smtClean="0"/>
              <a:t> roundworm infection, </a:t>
            </a:r>
            <a:r>
              <a:rPr lang="en-GB" sz="2000" dirty="0" err="1" smtClean="0"/>
              <a:t>ascariasis</a:t>
            </a:r>
            <a:r>
              <a:rPr lang="en-GB" sz="2000" dirty="0" smtClean="0"/>
              <a:t>.</a:t>
            </a:r>
            <a:endParaRPr lang="en-GB" sz="2000" b="1" dirty="0" smtClean="0"/>
          </a:p>
          <a:p>
            <a:pPr algn="l" rtl="0"/>
            <a:r>
              <a:rPr lang="en-GB" sz="2000" b="1" dirty="0" smtClean="0"/>
              <a:t>Habitat:</a:t>
            </a:r>
            <a:r>
              <a:rPr lang="en-GB" sz="2000" dirty="0" smtClean="0"/>
              <a:t> small intestine.</a:t>
            </a:r>
          </a:p>
          <a:p>
            <a:pPr algn="l" rtl="0"/>
            <a:r>
              <a:rPr lang="en-US" sz="2000" b="1" dirty="0" smtClean="0">
                <a:solidFill>
                  <a:srgbClr val="FF0000"/>
                </a:solidFill>
              </a:rPr>
              <a:t>Infective stage for human is 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nd</a:t>
            </a:r>
            <a:r>
              <a:rPr lang="en-US" sz="2000" b="1" dirty="0" smtClean="0">
                <a:solidFill>
                  <a:srgbClr val="FF0000"/>
                </a:solidFill>
              </a:rPr>
              <a:t> stage larva in egg.</a:t>
            </a:r>
          </a:p>
          <a:p>
            <a:pPr algn="l" rtl="0"/>
            <a:endParaRPr lang="en-US" sz="2000" dirty="0" smtClean="0"/>
          </a:p>
          <a:p>
            <a:pPr algn="l" rtl="0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778691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/>
              <a:t>Morphology:</a:t>
            </a:r>
          </a:p>
          <a:p>
            <a:pPr algn="l" rtl="0">
              <a:buNone/>
            </a:pPr>
            <a:endParaRPr lang="en-GB" sz="2000" dirty="0" smtClean="0"/>
          </a:p>
          <a:p>
            <a:pPr algn="l" rtl="0">
              <a:buNone/>
            </a:pPr>
            <a:r>
              <a:rPr lang="en-GB" sz="2000" dirty="0" smtClean="0"/>
              <a:t>3- Adult (female 20-35 by 0.5 cm; male 15-20 by 0.3 cm).</a:t>
            </a:r>
          </a:p>
          <a:p>
            <a:pPr algn="l" rtl="0">
              <a:buNone/>
            </a:pPr>
            <a:r>
              <a:rPr lang="en-GB" sz="2000" dirty="0" smtClean="0"/>
              <a:t>2- Terminal mouth with 3 oval lips with sensory papillae</a:t>
            </a:r>
            <a:endParaRPr lang="ar-IQ" sz="2000" dirty="0" smtClean="0"/>
          </a:p>
          <a:p>
            <a:pPr algn="l" rtl="0">
              <a:buNone/>
            </a:pPr>
            <a:endParaRPr lang="en-GB" sz="2000" dirty="0" smtClean="0"/>
          </a:p>
          <a:p>
            <a:pPr algn="l" rtl="0">
              <a:buNone/>
            </a:pPr>
            <a:r>
              <a:rPr lang="en-GB" sz="2000" dirty="0" smtClean="0"/>
              <a:t>5- Curved tail of </a:t>
            </a:r>
            <a:r>
              <a:rPr lang="en-GB" sz="2000" b="1" dirty="0" smtClean="0"/>
              <a:t>male</a:t>
            </a:r>
            <a:r>
              <a:rPr lang="en-GB" sz="2000" dirty="0" smtClean="0"/>
              <a:t> with </a:t>
            </a:r>
            <a:r>
              <a:rPr lang="en-GB" sz="2000" b="1" dirty="0" smtClean="0"/>
              <a:t>two </a:t>
            </a:r>
            <a:r>
              <a:rPr lang="en-GB" sz="2000" b="1" dirty="0" err="1" smtClean="0"/>
              <a:t>spicules</a:t>
            </a:r>
            <a:r>
              <a:rPr lang="en-GB" sz="2000" b="1" dirty="0" smtClean="0"/>
              <a:t>.</a:t>
            </a:r>
            <a:r>
              <a:rPr lang="en-GB" sz="2000" dirty="0" smtClean="0"/>
              <a:t> </a:t>
            </a:r>
            <a:endParaRPr lang="en-US" sz="2000" dirty="0" smtClean="0"/>
          </a:p>
          <a:p>
            <a:pPr algn="l" rtl="0">
              <a:buNone/>
            </a:pPr>
            <a:r>
              <a:rPr lang="en-GB" sz="2000" dirty="0" smtClean="0"/>
              <a:t>1- Both ends taper (anterior end thin).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2743200"/>
            <a:ext cx="32099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4724400"/>
            <a:ext cx="43910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429000"/>
            <a:ext cx="2590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295400"/>
            <a:ext cx="360203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914400"/>
            <a:ext cx="3336925" cy="4740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71600"/>
            <a:ext cx="7162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6019800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/>
              <a:t>Eggs: </a:t>
            </a:r>
          </a:p>
          <a:p>
            <a:pPr algn="l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a) </a:t>
            </a:r>
            <a:r>
              <a:rPr lang="en-US" sz="2000" b="1" u="sng" dirty="0" smtClean="0">
                <a:solidFill>
                  <a:srgbClr val="FF0000"/>
                </a:solidFill>
              </a:rPr>
              <a:t>Fertilized egg</a:t>
            </a:r>
            <a:r>
              <a:rPr lang="en-US" sz="2000" b="1" u="sng" dirty="0" smtClean="0"/>
              <a:t>:</a:t>
            </a:r>
          </a:p>
          <a:p>
            <a:pPr algn="l">
              <a:buNone/>
            </a:pPr>
            <a:r>
              <a:rPr lang="en-US" sz="2000" dirty="0" smtClean="0"/>
              <a:t>Size : 75 × 50 µ.</a:t>
            </a:r>
          </a:p>
          <a:p>
            <a:pPr algn="l">
              <a:buNone/>
            </a:pPr>
            <a:r>
              <a:rPr lang="en-US" sz="2000" dirty="0" smtClean="0"/>
              <a:t>Shape : oval with 2 </a:t>
            </a:r>
            <a:r>
              <a:rPr lang="en-US" sz="2000" dirty="0" err="1" smtClean="0"/>
              <a:t>coverings:Outer</a:t>
            </a:r>
            <a:r>
              <a:rPr lang="en-US" sz="2000" dirty="0" smtClean="0"/>
              <a:t> </a:t>
            </a:r>
            <a:r>
              <a:rPr lang="en-US" sz="2000" dirty="0" err="1" smtClean="0"/>
              <a:t>mammillated</a:t>
            </a:r>
            <a:r>
              <a:rPr lang="en-US" sz="2000" dirty="0" smtClean="0"/>
              <a:t>,  Inner thick eggshell.  Color : brownish.</a:t>
            </a:r>
          </a:p>
          <a:p>
            <a:pPr algn="l">
              <a:buNone/>
            </a:pPr>
            <a:r>
              <a:rPr lang="en-US" sz="2000" dirty="0" smtClean="0"/>
              <a:t>Contents : immature ovum (one – cell – stage).</a:t>
            </a:r>
          </a:p>
          <a:p>
            <a:pPr algn="l">
              <a:buNone/>
            </a:pPr>
            <a:r>
              <a:rPr lang="ar-IQ" sz="2000" dirty="0" smtClean="0"/>
              <a:t>  </a:t>
            </a:r>
            <a:r>
              <a:rPr lang="en-US" sz="2000" dirty="0" smtClean="0">
                <a:solidFill>
                  <a:srgbClr val="FF0000"/>
                </a:solidFill>
              </a:rPr>
              <a:t>200 000 eggs daily </a:t>
            </a:r>
            <a:r>
              <a:rPr lang="en-US" sz="2000" dirty="0" smtClean="0"/>
              <a:t>output, </a:t>
            </a:r>
            <a:endParaRPr lang="ar-IQ" sz="2000" dirty="0"/>
          </a:p>
        </p:txBody>
      </p:sp>
      <p:pic>
        <p:nvPicPr>
          <p:cNvPr id="4" name="Picture 3" descr="A. lumbricoides fertilized eg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962400"/>
            <a:ext cx="2297112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429000" y="4495800"/>
            <a:ext cx="1524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505200" y="3810000"/>
            <a:ext cx="1192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>
              <a:spcBef>
                <a:spcPct val="20000"/>
              </a:spcBef>
            </a:pPr>
            <a:r>
              <a:rPr lang="en-US" altLang="zh-CN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2 weeks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191000"/>
            <a:ext cx="2374900" cy="2374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550091"/>
          </a:xfrm>
        </p:spPr>
        <p:txBody>
          <a:bodyPr/>
          <a:lstStyle/>
          <a:p>
            <a:pPr algn="l" rtl="0">
              <a:buNone/>
            </a:pPr>
            <a:r>
              <a:rPr lang="en-US" dirty="0" smtClean="0">
                <a:solidFill>
                  <a:srgbClr val="FF0000"/>
                </a:solidFill>
              </a:rPr>
              <a:t>Unfertilized eg</a:t>
            </a:r>
            <a:r>
              <a:rPr lang="en-US" dirty="0" smtClean="0"/>
              <a:t>g:</a:t>
            </a:r>
          </a:p>
          <a:p>
            <a:pPr algn="l" rtl="0"/>
            <a:r>
              <a:rPr lang="en-US" sz="2000" dirty="0" smtClean="0"/>
              <a:t>Laid by </a:t>
            </a:r>
            <a:r>
              <a:rPr lang="en-US" sz="2000" dirty="0" smtClean="0">
                <a:solidFill>
                  <a:srgbClr val="FF0000"/>
                </a:solidFill>
              </a:rPr>
              <a:t>unfertilized female</a:t>
            </a:r>
          </a:p>
          <a:p>
            <a:pPr algn="l" rtl="0"/>
            <a:r>
              <a:rPr lang="en-US" sz="2000" dirty="0" smtClean="0"/>
              <a:t>Size: 90  in length, long and narrow </a:t>
            </a:r>
          </a:p>
          <a:p>
            <a:pPr algn="l" rtl="0"/>
            <a:r>
              <a:rPr lang="en-US" sz="2000" dirty="0" smtClean="0"/>
              <a:t>Thin egg shell, with </a:t>
            </a:r>
            <a:r>
              <a:rPr lang="en-US" sz="2000" dirty="0" smtClean="0">
                <a:solidFill>
                  <a:srgbClr val="FF0000"/>
                </a:solidFill>
              </a:rPr>
              <a:t>an irregular coating </a:t>
            </a:r>
            <a:r>
              <a:rPr lang="en-US" sz="2000" dirty="0" smtClean="0"/>
              <a:t>of albumin</a:t>
            </a:r>
          </a:p>
          <a:p>
            <a:pPr algn="l" rtl="0"/>
            <a:r>
              <a:rPr lang="en-US" sz="2000" dirty="0" smtClean="0"/>
              <a:t>Contain  granules</a:t>
            </a:r>
          </a:p>
          <a:p>
            <a:pPr algn="l" rtl="0">
              <a:buNone/>
            </a:pPr>
            <a:endParaRPr lang="ar-IQ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3200400"/>
            <a:ext cx="14478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3657600"/>
            <a:ext cx="13525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28600"/>
            <a:ext cx="6781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943600"/>
          </a:xfrm>
        </p:spPr>
        <p:txBody>
          <a:bodyPr/>
          <a:lstStyle/>
          <a:p>
            <a:pPr algn="l" rtl="0">
              <a:buNone/>
            </a:pPr>
            <a:r>
              <a:rPr lang="en-US" b="1" dirty="0" smtClean="0"/>
              <a:t>Pathology and clinical features:</a:t>
            </a:r>
          </a:p>
          <a:p>
            <a:pPr algn="l" rtl="0">
              <a:buNone/>
            </a:pPr>
            <a:r>
              <a:rPr lang="en-US" b="1" dirty="0" smtClean="0"/>
              <a:t> </a:t>
            </a:r>
          </a:p>
          <a:p>
            <a:pPr algn="l">
              <a:buNone/>
            </a:pPr>
            <a:r>
              <a:rPr lang="en-US" sz="1800" dirty="0" smtClean="0"/>
              <a:t>Asymptomatic : patients infected with a small number</a:t>
            </a:r>
          </a:p>
          <a:p>
            <a:pPr algn="l">
              <a:buNone/>
            </a:pPr>
            <a:r>
              <a:rPr lang="en-US" sz="1800" dirty="0" smtClean="0"/>
              <a:t>of worms (5-10) will often remain asymptomatic</a:t>
            </a:r>
          </a:p>
          <a:p>
            <a:pPr algn="l" rtl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1- intestinal stage:</a:t>
            </a:r>
          </a:p>
          <a:p>
            <a:pPr algn="l" rtl="0"/>
            <a:r>
              <a:rPr lang="en-US" sz="2000" dirty="0" smtClean="0">
                <a:solidFill>
                  <a:srgbClr val="FF0000"/>
                </a:solidFill>
              </a:rPr>
              <a:t>obstruction</a:t>
            </a:r>
            <a:r>
              <a:rPr lang="en-US" sz="2000" dirty="0" smtClean="0"/>
              <a:t> of Intestinal, bile duct, pancreatic duct or appendix.                                 </a:t>
            </a:r>
          </a:p>
          <a:p>
            <a:pPr algn="l" rtl="0"/>
            <a:r>
              <a:rPr lang="en-US" sz="2000" dirty="0" smtClean="0"/>
              <a:t> </a:t>
            </a:r>
            <a:r>
              <a:rPr lang="en-US" sz="2000" dirty="0" smtClean="0">
                <a:solidFill>
                  <a:srgbClr val="FF0000"/>
                </a:solidFill>
              </a:rPr>
              <a:t>Penetrate the intestinal </a:t>
            </a:r>
            <a:r>
              <a:rPr lang="en-US" sz="2000" dirty="0" smtClean="0"/>
              <a:t>wall.                                               </a:t>
            </a:r>
          </a:p>
          <a:p>
            <a:pPr algn="l" rtl="0"/>
            <a:r>
              <a:rPr lang="en-US" sz="2000" dirty="0" smtClean="0"/>
              <a:t> Migrate to the stomach and may be </a:t>
            </a:r>
            <a:r>
              <a:rPr lang="en-US" sz="2000" dirty="0" smtClean="0">
                <a:solidFill>
                  <a:srgbClr val="FF0000"/>
                </a:solidFill>
              </a:rPr>
              <a:t>vomited </a:t>
            </a:r>
            <a:r>
              <a:rPr lang="en-US" sz="2000" dirty="0" smtClean="0"/>
              <a:t>                         </a:t>
            </a:r>
          </a:p>
          <a:p>
            <a:pPr algn="l" rtl="0"/>
            <a:r>
              <a:rPr lang="en-US" sz="2000" dirty="0" smtClean="0"/>
              <a:t>Can migrate out of the </a:t>
            </a:r>
            <a:r>
              <a:rPr lang="en-US" sz="2000" dirty="0" smtClean="0">
                <a:solidFill>
                  <a:srgbClr val="FF0000"/>
                </a:solidFill>
              </a:rPr>
              <a:t>anus </a:t>
            </a:r>
            <a:r>
              <a:rPr lang="en-US" sz="2000" dirty="0" smtClean="0"/>
              <a:t>or come out the </a:t>
            </a:r>
            <a:r>
              <a:rPr lang="en-US" sz="2000" dirty="0" smtClean="0">
                <a:solidFill>
                  <a:srgbClr val="FF0000"/>
                </a:solidFill>
              </a:rPr>
              <a:t>mouth or nose.        </a:t>
            </a:r>
            <a:r>
              <a:rPr lang="en-US" dirty="0" smtClean="0">
                <a:solidFill>
                  <a:srgbClr val="FF0000"/>
                </a:solidFill>
              </a:rPr>
              <a:t>                                 </a:t>
            </a:r>
            <a:endParaRPr lang="ar-IQ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457200"/>
            <a:ext cx="8610600" cy="5867400"/>
          </a:xfrm>
        </p:spPr>
        <p:txBody>
          <a:bodyPr>
            <a:normAutofit/>
          </a:bodyPr>
          <a:lstStyle/>
          <a:p>
            <a:pPr algn="l">
              <a:buNone/>
            </a:pPr>
            <a:r>
              <a:rPr lang="en-US" b="1" dirty="0" smtClean="0"/>
              <a:t>2- Migration stage:</a:t>
            </a:r>
          </a:p>
          <a:p>
            <a:pPr algn="l">
              <a:buNone/>
            </a:pPr>
            <a:r>
              <a:rPr lang="en-US" dirty="0" smtClean="0"/>
              <a:t> </a:t>
            </a:r>
          </a:p>
          <a:p>
            <a:pPr algn="l">
              <a:buNone/>
            </a:pPr>
            <a:r>
              <a:rPr lang="en-US" sz="2000" dirty="0" smtClean="0"/>
              <a:t>Migrating larvae may lead to:</a:t>
            </a:r>
          </a:p>
          <a:p>
            <a:pPr algn="l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A) </a:t>
            </a:r>
            <a:r>
              <a:rPr lang="en-US" sz="2000" dirty="0" err="1" smtClean="0"/>
              <a:t>haemorrhages</a:t>
            </a:r>
            <a:r>
              <a:rPr lang="en-US" sz="2000" dirty="0" smtClean="0"/>
              <a:t> and </a:t>
            </a:r>
            <a:r>
              <a:rPr lang="en-US" sz="2000" dirty="0" err="1" smtClean="0"/>
              <a:t>pneumonitis</a:t>
            </a:r>
            <a:endParaRPr lang="en-US" sz="2000" dirty="0" smtClean="0"/>
          </a:p>
          <a:p>
            <a:pPr algn="l">
              <a:buNone/>
            </a:pPr>
            <a:r>
              <a:rPr lang="en-US" sz="2000" dirty="0" smtClean="0"/>
              <a:t>b)</a:t>
            </a:r>
            <a:r>
              <a:rPr lang="en-US" sz="2000" dirty="0" smtClean="0">
                <a:solidFill>
                  <a:srgbClr val="FF0000"/>
                </a:solidFill>
              </a:rPr>
              <a:t> Aller</a:t>
            </a:r>
            <a:r>
              <a:rPr lang="en-US" sz="2000" dirty="0" smtClean="0"/>
              <a:t>gic manifestations as </a:t>
            </a:r>
            <a:r>
              <a:rPr lang="en-US" sz="2000" dirty="0" smtClean="0">
                <a:solidFill>
                  <a:srgbClr val="FF0000"/>
                </a:solidFill>
              </a:rPr>
              <a:t>asthma </a:t>
            </a:r>
            <a:r>
              <a:rPr lang="en-US" sz="2000" dirty="0" smtClean="0"/>
              <a:t>and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oedema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  <a:p>
            <a:pPr algn="l">
              <a:buNone/>
            </a:pPr>
            <a:r>
              <a:rPr lang="en-US" sz="2000" dirty="0" smtClean="0"/>
              <a:t>c)  Fever, cough and expectoration of blood stained sputum, transient </a:t>
            </a:r>
            <a:r>
              <a:rPr lang="en-US" sz="2000" dirty="0" err="1" smtClean="0">
                <a:solidFill>
                  <a:srgbClr val="FF0000"/>
                </a:solidFill>
              </a:rPr>
              <a:t>eosinophilia</a:t>
            </a:r>
            <a:r>
              <a:rPr lang="en-US" sz="2000" dirty="0" smtClean="0"/>
              <a:t> (</a:t>
            </a:r>
            <a:r>
              <a:rPr lang="en-US" sz="2000" dirty="0" err="1" smtClean="0"/>
              <a:t>Loeffler's</a:t>
            </a:r>
            <a:r>
              <a:rPr lang="en-US" sz="2000" dirty="0" smtClean="0"/>
              <a:t> syndrome). </a:t>
            </a:r>
          </a:p>
          <a:p>
            <a:pPr algn="l">
              <a:buNone/>
            </a:pPr>
            <a:r>
              <a:rPr lang="en-US" sz="2000" dirty="0" smtClean="0"/>
              <a:t>d) Occasionally some larvae reach the </a:t>
            </a:r>
            <a:r>
              <a:rPr lang="en-US" sz="2000" dirty="0" smtClean="0">
                <a:solidFill>
                  <a:srgbClr val="FF0000"/>
                </a:solidFill>
              </a:rPr>
              <a:t>left heart </a:t>
            </a:r>
            <a:r>
              <a:rPr lang="en-US" sz="2000" dirty="0" smtClean="0"/>
              <a:t>and are distributed as emboli to various organs as </a:t>
            </a:r>
            <a:r>
              <a:rPr lang="en-US" sz="2000" dirty="0" smtClean="0">
                <a:solidFill>
                  <a:srgbClr val="FF0000"/>
                </a:solidFill>
              </a:rPr>
              <a:t>lymph nodes, brain, spleen, kidneys……..</a:t>
            </a:r>
          </a:p>
          <a:p>
            <a:pPr algn="r">
              <a:buNone/>
            </a:pPr>
            <a:endParaRPr lang="ar-IQ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Intestinal obstruction</a:t>
            </a:r>
            <a:r>
              <a:rPr lang="en-US" dirty="0" smtClean="0"/>
              <a:t> </a:t>
            </a:r>
            <a:endParaRPr lang="ar-IQ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9800" y="1981200"/>
            <a:ext cx="5029200" cy="3540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7795" name="Picture 3" descr="C07F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</p:spPr>
      </p:pic>
      <p:sp>
        <p:nvSpPr>
          <p:cNvPr id="417796" name="Line 4"/>
          <p:cNvSpPr>
            <a:spLocks noChangeShapeType="1"/>
          </p:cNvSpPr>
          <p:nvPr/>
        </p:nvSpPr>
        <p:spPr bwMode="auto">
          <a:xfrm flipH="1">
            <a:off x="3352800" y="1052513"/>
            <a:ext cx="571500" cy="1843087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ar-IQ"/>
          </a:p>
        </p:txBody>
      </p:sp>
      <p:sp>
        <p:nvSpPr>
          <p:cNvPr id="417797" name="Arc 5"/>
          <p:cNvSpPr>
            <a:spLocks/>
          </p:cNvSpPr>
          <p:nvPr/>
        </p:nvSpPr>
        <p:spPr bwMode="auto">
          <a:xfrm rot="4033329">
            <a:off x="4648200" y="1524000"/>
            <a:ext cx="3810000" cy="457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0000">
                <a:alpha val="63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migrate out of the </a:t>
            </a:r>
            <a:r>
              <a:rPr lang="en-US" sz="2700" dirty="0" smtClean="0">
                <a:solidFill>
                  <a:srgbClr val="FF0000"/>
                </a:solidFill>
              </a:rPr>
              <a:t>mouth or nose. </a:t>
            </a:r>
            <a:r>
              <a:rPr lang="en-US" sz="4400" dirty="0" smtClean="0">
                <a:solidFill>
                  <a:srgbClr val="FF0000"/>
                </a:solidFill>
              </a:rPr>
              <a:t>   </a:t>
            </a:r>
            <a:endParaRPr lang="ar-IQ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2133600"/>
            <a:ext cx="4138613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626291"/>
          </a:xfrm>
        </p:spPr>
        <p:txBody>
          <a:bodyPr>
            <a:normAutofit/>
          </a:bodyPr>
          <a:lstStyle/>
          <a:p>
            <a:pPr algn="l"/>
            <a:endParaRPr lang="ar-IQ" b="1" dirty="0" smtClean="0"/>
          </a:p>
          <a:p>
            <a:pPr algn="l">
              <a:buNone/>
            </a:pPr>
            <a:r>
              <a:rPr lang="en-US" b="1" dirty="0" smtClean="0"/>
              <a:t>Diagnosis:</a:t>
            </a:r>
            <a:endParaRPr lang="en-US" dirty="0" smtClean="0"/>
          </a:p>
          <a:p>
            <a:pPr algn="l">
              <a:buNone/>
            </a:pPr>
            <a:r>
              <a:rPr lang="en-US" dirty="0" smtClean="0"/>
              <a:t>1</a:t>
            </a:r>
            <a:r>
              <a:rPr lang="en-US" sz="2400" dirty="0" smtClean="0"/>
              <a:t>)  Detection of eggs in the stool, finding the adult in stool or vomited.</a:t>
            </a:r>
          </a:p>
          <a:p>
            <a:pPr algn="l">
              <a:buNone/>
            </a:pPr>
            <a:r>
              <a:rPr lang="en-US" sz="2400" dirty="0" smtClean="0"/>
              <a:t>2) Detection of larvae in sputum. </a:t>
            </a:r>
          </a:p>
          <a:p>
            <a:pPr algn="l">
              <a:lnSpc>
                <a:spcPct val="80000"/>
              </a:lnSpc>
              <a:buNone/>
              <a:defRPr/>
            </a:pPr>
            <a:r>
              <a:rPr lang="en-US" sz="2400" dirty="0" smtClean="0"/>
              <a:t>3) High </a:t>
            </a:r>
            <a:r>
              <a:rPr lang="en-US" sz="2400" dirty="0" err="1" smtClean="0"/>
              <a:t>Eosinophilia</a:t>
            </a:r>
            <a:r>
              <a:rPr lang="en-US" sz="2400" dirty="0" smtClean="0"/>
              <a:t> is present in the larval invasion    stage.</a:t>
            </a:r>
          </a:p>
          <a:p>
            <a:pPr algn="l">
              <a:buNone/>
            </a:pPr>
            <a:r>
              <a:rPr lang="en-US" sz="2400" dirty="0" smtClean="0"/>
              <a:t>  </a:t>
            </a:r>
          </a:p>
          <a:p>
            <a:pPr>
              <a:buNone/>
            </a:pPr>
            <a:endParaRPr lang="ar-IQ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5867400"/>
          </a:xfrm>
        </p:spPr>
        <p:txBody>
          <a:bodyPr/>
          <a:lstStyle/>
          <a:p>
            <a:pPr algn="l">
              <a:buNone/>
            </a:pPr>
            <a:endParaRPr lang="en-US" b="1" dirty="0" smtClean="0"/>
          </a:p>
          <a:p>
            <a:pPr algn="l">
              <a:buNone/>
            </a:pPr>
            <a:r>
              <a:rPr lang="en-US" b="1" dirty="0" smtClean="0"/>
              <a:t>Prevention and control:</a:t>
            </a:r>
            <a:endParaRPr lang="en-US" dirty="0" smtClean="0"/>
          </a:p>
          <a:p>
            <a:pPr algn="l">
              <a:buNone/>
            </a:pPr>
            <a:endParaRPr lang="en-US" dirty="0" smtClean="0"/>
          </a:p>
          <a:p>
            <a:pPr algn="l">
              <a:buNone/>
            </a:pPr>
            <a:r>
              <a:rPr lang="en-US" sz="2400" dirty="0" smtClean="0"/>
              <a:t>1)    Proper washing of vegetables eaten raw. 2)    Health education </a:t>
            </a:r>
          </a:p>
          <a:p>
            <a:pPr algn="l">
              <a:buNone/>
            </a:pPr>
            <a:r>
              <a:rPr lang="en-US" sz="2400" dirty="0" smtClean="0"/>
              <a:t>3)    Washing hands before meals.</a:t>
            </a:r>
          </a:p>
          <a:p>
            <a:pPr algn="l">
              <a:buNone/>
            </a:pPr>
            <a:r>
              <a:rPr lang="en-US" sz="2400" dirty="0" smtClean="0"/>
              <a:t> 4)    Mass treatment. </a:t>
            </a:r>
          </a:p>
          <a:p>
            <a:pPr algn="l">
              <a:buNone/>
            </a:pPr>
            <a:r>
              <a:rPr lang="en-US" sz="2400" dirty="0" smtClean="0"/>
              <a:t>5)    Sanitary disposal of human feces.</a:t>
            </a:r>
          </a:p>
          <a:p>
            <a:pPr algn="r">
              <a:buNone/>
            </a:pPr>
            <a:endParaRPr lang="ar-IQ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533400"/>
            <a:ext cx="8464550" cy="5562600"/>
          </a:xfrm>
        </p:spPr>
        <p:txBody>
          <a:bodyPr/>
          <a:lstStyle/>
          <a:p>
            <a:pPr eaLnBrk="1" hangingPunct="1"/>
            <a:endParaRPr lang="en-US" smtClean="0">
              <a:cs typeface="Arial" pitchFamily="34" charset="0"/>
            </a:endParaRP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873125"/>
            <a:ext cx="8964613" cy="511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295400"/>
            <a:ext cx="4891087" cy="43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381000"/>
            <a:ext cx="8464550" cy="609600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z="2400" dirty="0" err="1" smtClean="0">
                <a:cs typeface="Arial" pitchFamily="34" charset="0"/>
              </a:rPr>
              <a:t>Nematohelminthes</a:t>
            </a:r>
            <a:r>
              <a:rPr lang="en-US" sz="2400" dirty="0" smtClean="0">
                <a:cs typeface="Arial" pitchFamily="34" charset="0"/>
              </a:rPr>
              <a:t>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400" b="1" dirty="0" smtClean="0">
                <a:cs typeface="Arial" pitchFamily="34" charset="0"/>
              </a:rPr>
              <a:t>Nematodes (round worms)</a:t>
            </a:r>
          </a:p>
          <a:p>
            <a:pPr algn="l">
              <a:buNone/>
            </a:pPr>
            <a:r>
              <a:rPr lang="ar-IQ" sz="2400" b="1" dirty="0" smtClean="0">
                <a:cs typeface="Arial" pitchFamily="34" charset="0"/>
              </a:rPr>
              <a:t> </a:t>
            </a:r>
            <a:r>
              <a:rPr lang="en-US" sz="2400" b="1" dirty="0" smtClean="0">
                <a:cs typeface="Arial" pitchFamily="34" charset="0"/>
              </a:rPr>
              <a:t>sexes separate</a:t>
            </a:r>
            <a:r>
              <a:rPr lang="ar-IQ" sz="2400" b="1" dirty="0" smtClean="0">
                <a:cs typeface="Arial" pitchFamily="34" charset="0"/>
              </a:rPr>
              <a:t>  </a:t>
            </a:r>
            <a:r>
              <a:rPr lang="en-US" sz="2400" b="1" dirty="0" smtClean="0">
                <a:cs typeface="Arial" pitchFamily="34" charset="0"/>
              </a:rPr>
              <a:t>-Un segmented,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ar-IQ" sz="2400" b="1" dirty="0" smtClean="0">
                <a:cs typeface="Arial" pitchFamily="34" charset="0"/>
              </a:rPr>
              <a:t>  </a:t>
            </a:r>
            <a:r>
              <a:rPr lang="en-US" sz="2400" b="1" dirty="0" smtClean="0">
                <a:cs typeface="Arial" pitchFamily="34" charset="0"/>
              </a:rPr>
              <a:t>-Possess mouth, esophagus, intestine and anus.</a:t>
            </a:r>
          </a:p>
          <a:p>
            <a:pPr algn="l">
              <a:buNone/>
            </a:pPr>
            <a:endParaRPr lang="en-US" dirty="0" smtClean="0"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dirty="0" smtClean="0">
              <a:cs typeface="Arial" pitchFamily="34" charset="0"/>
            </a:endParaRP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352800"/>
            <a:ext cx="8763000" cy="285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00400" y="990600"/>
            <a:ext cx="5584825" cy="5646738"/>
          </a:xfrm>
          <a:noFill/>
        </p:spPr>
      </p:pic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0"/>
              <a:t>Monogenes </a:t>
            </a:r>
            <a:r>
              <a:rPr lang="en-US" sz="2800" b="0">
                <a:latin typeface="Arial"/>
              </a:rPr>
              <a:t>–</a:t>
            </a:r>
            <a:r>
              <a:rPr lang="en-US" sz="2800"/>
              <a:t> have single host life cycle.</a:t>
            </a:r>
            <a:br>
              <a:rPr lang="en-US" sz="2800"/>
            </a:b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04800" y="381000"/>
            <a:ext cx="8540750" cy="5715000"/>
          </a:xfrm>
        </p:spPr>
        <p:txBody>
          <a:bodyPr/>
          <a:lstStyle/>
          <a:p>
            <a:pPr algn="l">
              <a:buNone/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Platyhelminthe</a:t>
            </a:r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</a:t>
            </a:r>
            <a:endParaRPr lang="en-US" sz="28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Cestodes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(Tape worms)</a:t>
            </a:r>
            <a:r>
              <a:rPr lang="en-US" sz="2800" dirty="0" smtClean="0">
                <a:cs typeface="Arial" pitchFamily="34" charset="0"/>
              </a:rPr>
              <a:t>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800" dirty="0" smtClean="0">
                <a:cs typeface="Arial" pitchFamily="34" charset="0"/>
              </a:rPr>
              <a:t>-</a:t>
            </a:r>
            <a:r>
              <a:rPr lang="en-US" sz="2000" dirty="0" smtClean="0">
                <a:cs typeface="Arial" pitchFamily="34" charset="0"/>
              </a:rPr>
              <a:t>Segmented 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2000" dirty="0" smtClean="0">
                <a:cs typeface="Arial" pitchFamily="34" charset="0"/>
              </a:rPr>
              <a:t>-Possess </a:t>
            </a:r>
            <a:r>
              <a:rPr lang="en-US" sz="2000" dirty="0" err="1" smtClean="0">
                <a:cs typeface="Arial" pitchFamily="34" charset="0"/>
              </a:rPr>
              <a:t>scolex</a:t>
            </a:r>
            <a:r>
              <a:rPr lang="en-US" sz="2000" dirty="0" smtClean="0">
                <a:cs typeface="Arial" pitchFamily="34" charset="0"/>
              </a:rPr>
              <a:t>, neck and </a:t>
            </a:r>
            <a:r>
              <a:rPr lang="en-US" sz="2000" dirty="0" err="1" smtClean="0">
                <a:cs typeface="Arial" pitchFamily="34" charset="0"/>
              </a:rPr>
              <a:t>proglottids</a:t>
            </a:r>
            <a:r>
              <a:rPr lang="en-US" sz="2000" dirty="0" smtClean="0">
                <a:cs typeface="Arial" pitchFamily="34" charset="0"/>
              </a:rPr>
              <a:t> </a:t>
            </a:r>
          </a:p>
          <a:p>
            <a:pPr algn="l">
              <a:buFontTx/>
              <a:buChar char="-"/>
            </a:pPr>
            <a:r>
              <a:rPr lang="en-US" sz="2000" dirty="0" smtClean="0">
                <a:cs typeface="Arial" pitchFamily="34" charset="0"/>
              </a:rPr>
              <a:t>-</a:t>
            </a:r>
            <a:r>
              <a:rPr lang="en-US" sz="2000" dirty="0" err="1" smtClean="0">
                <a:cs typeface="Arial" pitchFamily="34" charset="0"/>
              </a:rPr>
              <a:t>hermaphroditi</a:t>
            </a:r>
            <a:endParaRPr lang="en-US" sz="2000" dirty="0" smtClean="0">
              <a:cs typeface="Arial" pitchFamily="34" charset="0"/>
            </a:endParaRP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-vary in length from 2 to 3 mm</a:t>
            </a: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 to    10 m, and may have three</a:t>
            </a: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 to several thousand segments. </a:t>
            </a: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-Larval forms, which are</a:t>
            </a: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 cystic or solid, inhabit</a:t>
            </a:r>
          </a:p>
          <a:p>
            <a:pPr algn="l">
              <a:buNone/>
            </a:pPr>
            <a:r>
              <a:rPr lang="en-US" sz="2400" dirty="0" smtClean="0">
                <a:latin typeface="Times New Roman" pitchFamily="18" charset="0"/>
              </a:rPr>
              <a:t> extra intestinal tissues.</a:t>
            </a:r>
          </a:p>
          <a:p>
            <a:pPr algn="l" eaLnBrk="1" hangingPunct="1">
              <a:buFontTx/>
              <a:buNone/>
            </a:pPr>
            <a:endParaRPr lang="en-US" sz="2400" dirty="0" smtClean="0">
              <a:solidFill>
                <a:srgbClr val="FF3399"/>
              </a:solidFill>
              <a:cs typeface="Arial" pitchFamily="34" charset="0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2057400"/>
            <a:ext cx="3810000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/>
              <a:t>Taenia sp., </a:t>
            </a:r>
            <a:r>
              <a:rPr lang="en-US" sz="2800" b="1"/>
              <a:t>life cycle</a:t>
            </a:r>
            <a:endParaRPr lang="en-US"/>
          </a:p>
        </p:txBody>
      </p:sp>
      <p:pic>
        <p:nvPicPr>
          <p:cNvPr id="44035" name="Picture 3" descr="Taenia_Lif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228600" y="533400"/>
            <a:ext cx="8007350" cy="5867400"/>
          </a:xfrm>
          <a:ln>
            <a:solidFill>
              <a:srgbClr val="000000"/>
            </a:solidFill>
          </a:ln>
        </p:spPr>
        <p:txBody>
          <a:bodyPr>
            <a:normAutofit/>
          </a:bodyPr>
          <a:lstStyle/>
          <a:p>
            <a:pPr marL="365760" indent="-256032"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ar-IQ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256032"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Trematodes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(flukes)</a:t>
            </a:r>
          </a:p>
          <a:p>
            <a:pPr marL="365760" indent="-256032"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256032" algn="l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 segmented,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Leaf 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like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 cylindrical                </a:t>
            </a:r>
          </a:p>
          <a:p>
            <a:pPr algn="l">
              <a:buNone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Monoecious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–</a:t>
            </a:r>
            <a:r>
              <a:rPr lang="en-US" sz="1800" dirty="0" smtClean="0">
                <a:solidFill>
                  <a:srgbClr val="FF0000"/>
                </a:solidFill>
              </a:rPr>
              <a:t> hermaphroditic</a:t>
            </a:r>
            <a:r>
              <a:rPr lang="en-US" sz="1800" dirty="0" smtClean="0"/>
              <a:t> (contain male and </a:t>
            </a:r>
          </a:p>
          <a:p>
            <a:pPr algn="l">
              <a:buNone/>
              <a:defRPr/>
            </a:pPr>
            <a:r>
              <a:rPr lang="en-US" sz="1800" dirty="0" smtClean="0"/>
              <a:t>female reproductive system </a:t>
            </a:r>
            <a:endParaRPr lang="ar-IQ" sz="1800" dirty="0" smtClean="0"/>
          </a:p>
          <a:p>
            <a:pPr algn="l">
              <a:buNone/>
              <a:defRPr/>
            </a:pPr>
            <a:r>
              <a:rPr lang="ar-IQ" sz="1800" dirty="0" smtClean="0"/>
              <a:t>    </a:t>
            </a:r>
            <a:r>
              <a:rPr lang="en-US" sz="1800" dirty="0" smtClean="0">
                <a:solidFill>
                  <a:srgbClr val="FF0000"/>
                </a:solidFill>
              </a:rPr>
              <a:t>Two suckers</a:t>
            </a:r>
            <a:r>
              <a:rPr lang="en-US" sz="1800" dirty="0" smtClean="0"/>
              <a:t>: Oral (anterior) and ventral </a:t>
            </a:r>
            <a:r>
              <a:rPr lang="en-US" sz="1800" b="1" dirty="0" smtClean="0"/>
              <a:t>(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posterior</a:t>
            </a:r>
            <a:r>
              <a:rPr lang="en-US" sz="1800" b="1" dirty="0" smtClean="0"/>
              <a:t>).</a:t>
            </a:r>
          </a:p>
          <a:p>
            <a:pPr algn="l">
              <a:buNone/>
              <a:defRPr/>
            </a:pPr>
            <a:r>
              <a:rPr lang="en-US" sz="1800" dirty="0" err="1" smtClean="0">
                <a:solidFill>
                  <a:srgbClr val="FF0000"/>
                </a:solidFill>
              </a:rPr>
              <a:t>Digenes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–</a:t>
            </a:r>
            <a:r>
              <a:rPr lang="en-US" sz="1800" dirty="0" smtClean="0">
                <a:solidFill>
                  <a:srgbClr val="FF0000"/>
                </a:solidFill>
              </a:rPr>
              <a:t> have at least two host life cycle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3316" name="Picture 4" descr="Clonorchis sinensi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200" y="1219200"/>
            <a:ext cx="2362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990600"/>
            <a:ext cx="6289675" cy="5283200"/>
          </a:xfrm>
          <a:noFill/>
        </p:spPr>
      </p:pic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b="0" dirty="0"/>
              <a:t/>
            </a:r>
            <a:br>
              <a:rPr lang="en-US" sz="2800" b="0" dirty="0"/>
            </a:br>
            <a:r>
              <a:rPr lang="en-US" sz="2800" b="0" dirty="0" err="1"/>
              <a:t>Digenes</a:t>
            </a:r>
            <a:r>
              <a:rPr lang="en-US" sz="2800" b="0" dirty="0"/>
              <a:t> </a:t>
            </a:r>
            <a:r>
              <a:rPr lang="en-US" sz="2800" b="0" dirty="0">
                <a:latin typeface="Arial"/>
              </a:rPr>
              <a:t>–</a:t>
            </a:r>
            <a:r>
              <a:rPr lang="en-US" sz="2800" dirty="0"/>
              <a:t> have at least two host life cycle.</a:t>
            </a:r>
            <a:br>
              <a:rPr lang="en-US" sz="2800" dirty="0"/>
            </a:br>
            <a:r>
              <a:rPr lang="en-US" sz="4000" dirty="0"/>
              <a:t/>
            </a:r>
            <a:br>
              <a:rPr lang="en-US" sz="4000" dirty="0"/>
            </a:b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881</TotalTime>
  <Words>442</Words>
  <Application>Microsoft Office PowerPoint</Application>
  <PresentationFormat>On-screen Show (4:3)</PresentationFormat>
  <Paragraphs>134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Concourse</vt:lpstr>
      <vt:lpstr>  </vt:lpstr>
      <vt:lpstr>Slide 2</vt:lpstr>
      <vt:lpstr>Slide 3</vt:lpstr>
      <vt:lpstr>Slide 4</vt:lpstr>
      <vt:lpstr>Monogenes – have single host life cycle. </vt:lpstr>
      <vt:lpstr>Slide 6</vt:lpstr>
      <vt:lpstr>Taenia sp., life cycle</vt:lpstr>
      <vt:lpstr>Slide 8</vt:lpstr>
      <vt:lpstr> Digenes – have at least two host life cycle.  </vt:lpstr>
      <vt:lpstr>Slide 10</vt:lpstr>
      <vt:lpstr>Slide 11</vt:lpstr>
      <vt:lpstr>General characters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Intestinal obstruction </vt:lpstr>
      <vt:lpstr>Slide 26</vt:lpstr>
      <vt:lpstr>migrate out of the mouth or nose.    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Payam</dc:creator>
  <cp:lastModifiedBy>Payam</cp:lastModifiedBy>
  <cp:revision>151</cp:revision>
  <dcterms:created xsi:type="dcterms:W3CDTF">2006-08-16T00:00:00Z</dcterms:created>
  <dcterms:modified xsi:type="dcterms:W3CDTF">2012-02-08T07:38:57Z</dcterms:modified>
</cp:coreProperties>
</file>