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59" r:id="rId4"/>
    <p:sldId id="273" r:id="rId5"/>
    <p:sldId id="260" r:id="rId6"/>
    <p:sldId id="302" r:id="rId7"/>
    <p:sldId id="261" r:id="rId8"/>
    <p:sldId id="262" r:id="rId9"/>
    <p:sldId id="263" r:id="rId10"/>
    <p:sldId id="264" r:id="rId11"/>
    <p:sldId id="265" r:id="rId12"/>
    <p:sldId id="271" r:id="rId13"/>
    <p:sldId id="266" r:id="rId14"/>
    <p:sldId id="267" r:id="rId15"/>
    <p:sldId id="268" r:id="rId16"/>
    <p:sldId id="269" r:id="rId17"/>
    <p:sldId id="275" r:id="rId18"/>
    <p:sldId id="277" r:id="rId19"/>
    <p:sldId id="304" r:id="rId20"/>
    <p:sldId id="307" r:id="rId21"/>
    <p:sldId id="306" r:id="rId22"/>
    <p:sldId id="279" r:id="rId23"/>
    <p:sldId id="280" r:id="rId24"/>
    <p:sldId id="281" r:id="rId25"/>
    <p:sldId id="282" r:id="rId26"/>
    <p:sldId id="283" r:id="rId27"/>
    <p:sldId id="284" r:id="rId28"/>
    <p:sldId id="299" r:id="rId29"/>
    <p:sldId id="285" r:id="rId30"/>
    <p:sldId id="286" r:id="rId31"/>
    <p:sldId id="287" r:id="rId32"/>
    <p:sldId id="288" r:id="rId33"/>
    <p:sldId id="289" r:id="rId34"/>
    <p:sldId id="292" r:id="rId35"/>
    <p:sldId id="291" r:id="rId36"/>
    <p:sldId id="293" r:id="rId37"/>
    <p:sldId id="294" r:id="rId38"/>
    <p:sldId id="296" r:id="rId39"/>
    <p:sldId id="297" r:id="rId40"/>
    <p:sldId id="312" r:id="rId41"/>
    <p:sldId id="301" r:id="rId42"/>
    <p:sldId id="308" r:id="rId43"/>
    <p:sldId id="309" r:id="rId44"/>
    <p:sldId id="310" r:id="rId45"/>
    <p:sldId id="31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78864-531E-4ACD-97CE-621F3350C63B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734F5-AA94-4231-B01B-9E9C144D1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AAA0E1-454B-4847-960F-A477A0193AFB}" type="slidenum">
              <a:rPr lang="ar-SA" smtClean="0">
                <a:latin typeface="Arial" charset="0"/>
                <a:cs typeface="Arial" charset="0"/>
              </a:rPr>
              <a:pPr/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IQ" smtClean="0">
              <a:latin typeface="Arial" charset="0"/>
              <a:cs typeface="Arial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6D0E9-EABA-40F5-864F-4A5B5A32435B}" type="slidenum">
              <a:rPr lang="ar-SA" smtClean="0">
                <a:latin typeface="Arial" charset="0"/>
                <a:cs typeface="Arial" charset="0"/>
              </a:rPr>
              <a:pPr/>
              <a:t>28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9C2606-338F-459F-A295-66B238039934}" type="slidenum">
              <a:rPr lang="ar-SA" smtClean="0">
                <a:latin typeface="Arial" charset="0"/>
                <a:cs typeface="Arial" charset="0"/>
              </a:rPr>
              <a:pPr/>
              <a:t>30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B91345-A1C7-45E5-A081-3AC40E194EB7}" type="slidenum">
              <a:rPr lang="ar-SA" smtClean="0">
                <a:latin typeface="Arial" charset="0"/>
                <a:cs typeface="Arial" charset="0"/>
              </a:rPr>
              <a:pPr/>
              <a:t>34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2122FE-70A0-4B6C-9D73-71F37A9FC549}" type="slidenum">
              <a:rPr lang="ar-SA" smtClean="0">
                <a:latin typeface="Arial" charset="0"/>
                <a:cs typeface="Arial" charset="0"/>
              </a:rPr>
              <a:pPr/>
              <a:t>35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5C642F-4E4B-4B3B-8F58-22036376EB37}" type="slidenum">
              <a:rPr lang="ar-SA" smtClean="0">
                <a:latin typeface="Arial" charset="0"/>
                <a:cs typeface="Arial" charset="0"/>
              </a:rPr>
              <a:pPr/>
              <a:t>37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78209E-D2E4-44D0-9235-44FD85D93EFE}" type="slidenum">
              <a:rPr lang="ar-SA" smtClean="0">
                <a:latin typeface="Arial" charset="0"/>
                <a:cs typeface="Arial" charset="0"/>
              </a:rPr>
              <a:pPr/>
              <a:t>38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E083F7-1838-456E-A1A1-2B4A680DE2CF}" type="slidenum">
              <a:rPr lang="ar-SA" smtClean="0">
                <a:latin typeface="Arial" charset="0"/>
                <a:cs typeface="Arial" charset="0"/>
              </a:rPr>
              <a:pPr/>
              <a:t>39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IQ" smtClean="0">
              <a:latin typeface="Arial" charset="0"/>
              <a:cs typeface="Arial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ED184D-3B22-454C-92BD-31A45BA4637F}" type="slidenum">
              <a:rPr lang="ar-SA" smtClean="0">
                <a:latin typeface="Arial" charset="0"/>
                <a:cs typeface="Arial" charset="0"/>
              </a:rPr>
              <a:pPr/>
              <a:t>41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76D127-4AD0-4F97-BA4F-926E2573908D}" type="slidenum">
              <a:rPr lang="ar-SA" smtClean="0">
                <a:latin typeface="Arial" charset="0"/>
                <a:cs typeface="Arial" charset="0"/>
              </a:rPr>
              <a:pPr/>
              <a:t>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4EEB69-2A65-48BE-A6AB-583DACB10526}" type="slidenum">
              <a:rPr lang="ar-SA" smtClean="0">
                <a:latin typeface="Arial" charset="0"/>
                <a:cs typeface="Arial" charset="0"/>
              </a:rPr>
              <a:pPr/>
              <a:t>12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C36032-A921-47ED-8EE1-23E51E0D9371}" type="slidenum">
              <a:rPr lang="ar-SA" smtClean="0">
                <a:latin typeface="Arial" charset="0"/>
                <a:cs typeface="Arial" charset="0"/>
              </a:rPr>
              <a:pPr/>
              <a:t>17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B612FF-21B5-4EC7-A194-FECCB59CDE81}" type="slidenum">
              <a:rPr lang="ar-SA" smtClean="0">
                <a:latin typeface="Arial" charset="0"/>
                <a:cs typeface="Arial" charset="0"/>
              </a:rPr>
              <a:pPr/>
              <a:t>18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4ADDE-4ADC-4776-825E-F3D0CAAED088}" type="slidenum">
              <a:rPr lang="ar-SA" smtClean="0">
                <a:latin typeface="Arial" charset="0"/>
                <a:cs typeface="Arial" charset="0"/>
              </a:rPr>
              <a:pPr/>
              <a:t>19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E217A-F581-4A19-8B6D-7D69FC06057C}" type="slidenum">
              <a:rPr lang="ar-SA" smtClean="0">
                <a:latin typeface="Arial" charset="0"/>
                <a:cs typeface="Arial" charset="0"/>
              </a:rPr>
              <a:pPr/>
              <a:t>20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DDC4B6-2392-4B02-8291-AFE5DEB9A879}" type="slidenum">
              <a:rPr lang="ar-SA" smtClean="0">
                <a:latin typeface="Arial" charset="0"/>
                <a:cs typeface="Arial" charset="0"/>
              </a:rPr>
              <a:pPr/>
              <a:t>21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IQ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IQ" smtClean="0">
              <a:latin typeface="Arial" charset="0"/>
              <a:cs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78177-277C-4D59-8707-D8D20566487B}" type="slidenum">
              <a:rPr lang="ar-SA" smtClean="0">
                <a:latin typeface="Arial" charset="0"/>
                <a:cs typeface="Arial" charset="0"/>
              </a:rPr>
              <a:pPr/>
              <a:t>22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3C0EC-D352-4A5E-8BD3-39E0DA541FE8}" type="datetimeFigureOut">
              <a:rPr lang="en-US" smtClean="0"/>
              <a:pPr/>
              <a:t>10/27/2011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88ACA-83FD-4B16-A0F0-85B657950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NEOPLASIA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Lymphangioma</a:t>
            </a:r>
            <a:endParaRPr lang="en-US" dirty="0"/>
          </a:p>
        </p:txBody>
      </p:sp>
      <p:pic>
        <p:nvPicPr>
          <p:cNvPr id="4" name="Content Placeholder 3" descr="http://www.webpathology.com/slides/slides/Spleen_Lymphangioma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1593" y="1600200"/>
            <a:ext cx="60408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Hemangioma</a:t>
            </a:r>
            <a:endParaRPr lang="en-US" dirty="0"/>
          </a:p>
        </p:txBody>
      </p:sp>
      <p:pic>
        <p:nvPicPr>
          <p:cNvPr id="4" name="Content Placeholder 3" descr="http://bryanking.net/wp-content/uploads/2008/12/hemangiom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5" y="2143919"/>
            <a:ext cx="33337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              Hemangioma</a:t>
            </a:r>
            <a:endParaRPr lang="ar-SA" smtClean="0"/>
          </a:p>
        </p:txBody>
      </p:sp>
      <p:pic>
        <p:nvPicPr>
          <p:cNvPr id="17411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4438" y="1600200"/>
            <a:ext cx="6715125" cy="4525963"/>
          </a:xfrm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5562600" y="1981200"/>
            <a:ext cx="1219200" cy="762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Hemangioma</a:t>
            </a:r>
            <a:endParaRPr lang="en-US" dirty="0"/>
          </a:p>
        </p:txBody>
      </p:sp>
      <p:pic>
        <p:nvPicPr>
          <p:cNvPr id="4" name="Content Placeholder 3" descr="http://www.pathguy.com/lectures/cavernous_hemangiom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991519"/>
            <a:ext cx="5715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Meningioma</a:t>
            </a:r>
            <a:endParaRPr lang="en-US" dirty="0"/>
          </a:p>
        </p:txBody>
      </p:sp>
      <p:pic>
        <p:nvPicPr>
          <p:cNvPr id="4" name="Content Placeholder 3" descr="http://api.ning.com/files/6YQud7l0Rdx6WHZpnwT4TrJkQee1Sn3ZXoMs5GohPv9NHcwW0oRzGUIblNhR2oOiW*sCA*u6tRrLjCiH3jDNMUYiXAE2ViuG/MeningiomaC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223" y="1600200"/>
            <a:ext cx="71255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Fibroma</a:t>
            </a:r>
            <a:endParaRPr lang="en-US" dirty="0"/>
          </a:p>
        </p:txBody>
      </p:sp>
      <p:pic>
        <p:nvPicPr>
          <p:cNvPr id="4" name="Content Placeholder 3" descr="http://www.pedorthpath.com/desmoplastic_fibrom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4741" y="1600200"/>
            <a:ext cx="54745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Chondroma</a:t>
            </a:r>
            <a:endParaRPr lang="en-US" dirty="0"/>
          </a:p>
        </p:txBody>
      </p:sp>
      <p:pic>
        <p:nvPicPr>
          <p:cNvPr id="4" name="Content Placeholder 3" descr="http://t1.gstatic.com/images?q=tbn:ANd9GcTpiWSiRzucpAdrbTw9jU1Zz4bFGXF8WKxphzwCWlwhh2qkEIW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3276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faculty.ksu.edu.sa/forensic/Pictures%20Library/Chondroma/VACUOLATED%20CELL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219200"/>
            <a:ext cx="4724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Uterus with leiomyomas</a:t>
            </a:r>
            <a:r>
              <a:rPr lang="ar-SA" smtClean="0"/>
              <a:t> </a:t>
            </a: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IQ" smtClean="0"/>
          </a:p>
        </p:txBody>
      </p:sp>
      <p:pic>
        <p:nvPicPr>
          <p:cNvPr id="6148" name="Picture 4" descr="FEM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828800"/>
            <a:ext cx="6019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3352800" y="2438400"/>
            <a:ext cx="1295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276600" y="5105400"/>
            <a:ext cx="2057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6248400" y="2514600"/>
            <a:ext cx="9906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6172200" y="4495800"/>
            <a:ext cx="10668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5562600" y="2209800"/>
            <a:ext cx="685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Leiomyoma-Benign looking spindle cells</a:t>
            </a:r>
            <a:endParaRPr lang="ar-IQ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IQ" smtClean="0"/>
          </a:p>
        </p:txBody>
      </p:sp>
      <p:pic>
        <p:nvPicPr>
          <p:cNvPr id="7172" name="Picture 4" descr="NEO0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752600"/>
            <a:ext cx="5791200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Benign lipoma on the serosal surface of the small intestine</a:t>
            </a:r>
            <a:r>
              <a:rPr lang="ar-SA" sz="4000" smtClean="0"/>
              <a:t> </a:t>
            </a:r>
            <a:endParaRPr lang="en-US" sz="400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/>
            <a:endParaRPr lang="ar-IQ" smtClean="0"/>
          </a:p>
        </p:txBody>
      </p:sp>
      <p:pic>
        <p:nvPicPr>
          <p:cNvPr id="3076" name="Picture 4" descr="GI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05000"/>
            <a:ext cx="61722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4495800" y="2971800"/>
            <a:ext cx="1600200" cy="1066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0" eaLnBrk="1" hangingPunct="1"/>
            <a:r>
              <a:rPr lang="en-US" smtClean="0"/>
              <a:t>Papilloma- Finger like projections</a:t>
            </a:r>
            <a:endParaRPr lang="ar-SA" smtClean="0"/>
          </a:p>
        </p:txBody>
      </p:sp>
      <p:pic>
        <p:nvPicPr>
          <p:cNvPr id="12291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39838" y="1600200"/>
            <a:ext cx="66643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Lipoma</a:t>
            </a:r>
            <a:endParaRPr lang="ar-IQ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IQ" smtClean="0"/>
          </a:p>
        </p:txBody>
      </p:sp>
      <p:pic>
        <p:nvPicPr>
          <p:cNvPr id="5124" name="Picture 4" descr="NEO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548640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Lipoma</a:t>
            </a:r>
            <a:endParaRPr lang="ar-IQ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IQ" smtClean="0"/>
          </a:p>
        </p:txBody>
      </p:sp>
      <p:pic>
        <p:nvPicPr>
          <p:cNvPr id="4100" name="Picture 4" descr="GI1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71600"/>
            <a:ext cx="65532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895600" y="1905000"/>
            <a:ext cx="2971800" cy="45720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Fibroadenoma-Breast</a:t>
            </a:r>
            <a:endParaRPr lang="ar-SA" smtClean="0"/>
          </a:p>
        </p:txBody>
      </p:sp>
      <p:pic>
        <p:nvPicPr>
          <p:cNvPr id="20483" name="Picture 2" descr="C:\Users\soma\Pictures\BREST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735138"/>
            <a:ext cx="6400800" cy="4254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Fibroadenoma</a:t>
            </a:r>
            <a:r>
              <a:rPr lang="en-US" dirty="0" smtClean="0"/>
              <a:t>-Breast</a:t>
            </a:r>
            <a:endParaRPr lang="en-US" dirty="0"/>
          </a:p>
        </p:txBody>
      </p:sp>
      <p:pic>
        <p:nvPicPr>
          <p:cNvPr id="4" name="Picture Placeholder 4" descr="Fibroadenom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09" r="3709"/>
          <a:stretch>
            <a:fillRect/>
          </a:stretch>
        </p:blipFill>
        <p:spPr>
          <a:xfrm>
            <a:off x="1554658" y="1600200"/>
            <a:ext cx="6034684" cy="4525963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Pleomorphic</a:t>
            </a:r>
            <a:r>
              <a:rPr lang="en-US" dirty="0" smtClean="0"/>
              <a:t> adenoma-Salivary gland</a:t>
            </a:r>
            <a:endParaRPr lang="en-US" dirty="0"/>
          </a:p>
        </p:txBody>
      </p:sp>
      <p:pic>
        <p:nvPicPr>
          <p:cNvPr id="4" name="Content Placeholder 3" descr="pleomorphic adenoma of salivary glan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00200"/>
            <a:ext cx="5715000" cy="462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Pleomorphic</a:t>
            </a:r>
            <a:r>
              <a:rPr lang="en-US" dirty="0" smtClean="0"/>
              <a:t> adenoma-Salivary gland</a:t>
            </a:r>
            <a:endParaRPr lang="en-US" dirty="0"/>
          </a:p>
        </p:txBody>
      </p:sp>
      <p:pic>
        <p:nvPicPr>
          <p:cNvPr id="4" name="Content Placeholder 3" descr="http://pathology.tmu.edu.tw/microscopy/images/2022-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81200"/>
            <a:ext cx="6309360" cy="360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Hamartoma</a:t>
            </a:r>
            <a:r>
              <a:rPr lang="en-US" dirty="0" smtClean="0"/>
              <a:t>-Lung</a:t>
            </a:r>
            <a:endParaRPr lang="en-US" dirty="0"/>
          </a:p>
        </p:txBody>
      </p:sp>
      <p:pic>
        <p:nvPicPr>
          <p:cNvPr id="4" name="Content Placeholder 3" descr="http://img.medscape.com/pi/emed/ckb/radiology/336139-356271-7234tn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981200"/>
            <a:ext cx="37338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pathhsw5m54.ucsf.edu/case21/images21/hamart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981200"/>
            <a:ext cx="5029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Choristoma</a:t>
            </a:r>
            <a:r>
              <a:rPr lang="en-US" dirty="0" smtClean="0"/>
              <a:t>-Stomach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5953580" cy="453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Gastroscopic view</a:t>
            </a:r>
            <a:br>
              <a:rPr lang="en-US" smtClean="0"/>
            </a:br>
            <a:r>
              <a:rPr lang="en-US" smtClean="0"/>
              <a:t>Ectopic pancreatic tissue</a:t>
            </a:r>
            <a:endParaRPr lang="ar-SA" smtClean="0"/>
          </a:p>
        </p:txBody>
      </p:sp>
      <p:pic>
        <p:nvPicPr>
          <p:cNvPr id="45059" name="Picture 2" descr="C:\Users\soma\Pictures\09_fig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4600" y="1905000"/>
            <a:ext cx="4071938" cy="4038600"/>
          </a:xfr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2743200" y="3886200"/>
            <a:ext cx="1905000" cy="5334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Dermoid</a:t>
            </a:r>
            <a:r>
              <a:rPr lang="en-US" dirty="0" smtClean="0"/>
              <a:t> cyst</a:t>
            </a:r>
            <a:endParaRPr lang="en-US" dirty="0"/>
          </a:p>
        </p:txBody>
      </p:sp>
      <p:pic>
        <p:nvPicPr>
          <p:cNvPr id="4" name="Picture Placeholder 4" descr="OvaryDermoidCys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41" b="1241"/>
          <a:stretch>
            <a:fillRect/>
          </a:stretch>
        </p:blipFill>
        <p:spPr>
          <a:xfrm>
            <a:off x="1554706" y="1600200"/>
            <a:ext cx="6034588" cy="4525963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Papilloma-Fibro-vascular core</a:t>
            </a:r>
            <a:endParaRPr lang="en-US" dirty="0"/>
          </a:p>
        </p:txBody>
      </p:sp>
      <p:pic>
        <p:nvPicPr>
          <p:cNvPr id="1026" name="Picture 2" descr="C:\Documents and Settings\Nabil Salmo\Desktop\squamouscellpapilloma10x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970" y="1600200"/>
            <a:ext cx="628606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0" eaLnBrk="1" hangingPunct="1"/>
            <a:r>
              <a:rPr lang="en-US" smtClean="0"/>
              <a:t>Adenoma-Thyroid- Well circumscribed tumor</a:t>
            </a:r>
            <a:endParaRPr lang="ar-SA" smtClean="0"/>
          </a:p>
        </p:txBody>
      </p:sp>
      <p:pic>
        <p:nvPicPr>
          <p:cNvPr id="13315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1025" y="1600200"/>
            <a:ext cx="7981950" cy="4525963"/>
          </a:xfrm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4724400" y="2438400"/>
            <a:ext cx="2362200" cy="121920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Squamous</a:t>
            </a:r>
            <a:r>
              <a:rPr lang="en-US" dirty="0" smtClean="0"/>
              <a:t> cell carcinoma-Well differentiated</a:t>
            </a:r>
            <a:endParaRPr lang="en-US" dirty="0"/>
          </a:p>
        </p:txBody>
      </p:sp>
      <p:pic>
        <p:nvPicPr>
          <p:cNvPr id="4" name="Content Placeholder 3" descr="http://pathwiki.pbworks.com/f/cervical%20pearl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5340096" cy="436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Squamous</a:t>
            </a:r>
            <a:r>
              <a:rPr lang="en-US" dirty="0" smtClean="0"/>
              <a:t> cell carcinoma. The arrows pointing to?</a:t>
            </a:r>
            <a:endParaRPr lang="en-US" dirty="0"/>
          </a:p>
        </p:txBody>
      </p:sp>
      <p:pic>
        <p:nvPicPr>
          <p:cNvPr id="4" name="Picture 10" descr="SkinSquamousCAPear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064" r="8064"/>
          <a:stretch>
            <a:fillRect/>
          </a:stretch>
        </p:blipFill>
        <p:spPr>
          <a:xfrm>
            <a:off x="1554593" y="1600200"/>
            <a:ext cx="6034813" cy="4525963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Adenocarcinoma</a:t>
            </a:r>
            <a:r>
              <a:rPr lang="en-US" dirty="0" smtClean="0"/>
              <a:t>. It Is ____________differentiated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07466" y="1600200"/>
            <a:ext cx="5729067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/>
              <a:t>Adenocarcinoma</a:t>
            </a:r>
            <a:r>
              <a:rPr lang="en-US" dirty="0" smtClean="0"/>
              <a:t>. Is there any invasion?</a:t>
            </a:r>
            <a:endParaRPr lang="ar-IQ" dirty="0" smtClean="0"/>
          </a:p>
        </p:txBody>
      </p:sp>
      <p:pic>
        <p:nvPicPr>
          <p:cNvPr id="34819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08150" y="1600200"/>
            <a:ext cx="5727700" cy="4525963"/>
          </a:xfrm>
        </p:spPr>
      </p:pic>
      <p:cxnSp>
        <p:nvCxnSpPr>
          <p:cNvPr id="5" name="Straight Arrow Connector 4"/>
          <p:cNvCxnSpPr/>
          <p:nvPr/>
        </p:nvCxnSpPr>
        <p:spPr>
          <a:xfrm rot="5400000">
            <a:off x="5638800" y="3733800"/>
            <a:ext cx="10668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2019300" y="3390900"/>
            <a:ext cx="1066800" cy="990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mtClean="0"/>
              <a:t>Adenocarcinoma-Local invasion</a:t>
            </a:r>
            <a:endParaRPr lang="ar-SA" smtClean="0"/>
          </a:p>
        </p:txBody>
      </p:sp>
      <p:pic>
        <p:nvPicPr>
          <p:cNvPr id="32771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08150" y="1600200"/>
            <a:ext cx="57277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Malignant tumor. What do you see?</a:t>
            </a:r>
            <a:endParaRPr lang="en-US" dirty="0"/>
          </a:p>
        </p:txBody>
      </p:sp>
      <p:pic>
        <p:nvPicPr>
          <p:cNvPr id="4" name="Picture 7" descr="AnaplasticLargeCellCaLu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19" b="1419"/>
          <a:stretch>
            <a:fillRect/>
          </a:stretch>
        </p:blipFill>
        <p:spPr>
          <a:xfrm>
            <a:off x="1554720" y="1600200"/>
            <a:ext cx="6034560" cy="4525963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 any malignant criteria</a:t>
            </a:r>
            <a:endParaRPr lang="ar-SA" smtClean="0"/>
          </a:p>
        </p:txBody>
      </p:sp>
      <p:pic>
        <p:nvPicPr>
          <p:cNvPr id="38915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95375" y="1600200"/>
            <a:ext cx="69532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Describe what you see</a:t>
            </a:r>
            <a:endParaRPr lang="ar-SA" smtClean="0"/>
          </a:p>
        </p:txBody>
      </p:sp>
      <p:pic>
        <p:nvPicPr>
          <p:cNvPr id="40963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95375" y="1600200"/>
            <a:ext cx="69532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            Tumor giant cells</a:t>
            </a:r>
            <a:endParaRPr lang="ar-SA" smtClean="0"/>
          </a:p>
        </p:txBody>
      </p:sp>
      <p:pic>
        <p:nvPicPr>
          <p:cNvPr id="41987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1371600"/>
            <a:ext cx="6172200" cy="4578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Multiple adenomatous polyps of the cecum</a:t>
            </a:r>
            <a:r>
              <a:rPr lang="ar-SA" sz="4000" smtClean="0"/>
              <a:t> </a:t>
            </a:r>
            <a:endParaRPr lang="en-US" sz="400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IQ" smtClean="0"/>
          </a:p>
        </p:txBody>
      </p:sp>
      <p:pic>
        <p:nvPicPr>
          <p:cNvPr id="9220" name="Picture 4" descr="GI1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6781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  <p:pic>
        <p:nvPicPr>
          <p:cNvPr id="4" name="Content Placeholder 3" descr="http://upload.wikimedia.org/wikipedia/commons/2/24/Tripolar_Mitosis_-_breast_carcinom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en-US" smtClean="0"/>
              <a:t>Cervical biopsy- What changes do you see?</a:t>
            </a:r>
            <a:endParaRPr lang="ar-IQ" smtClean="0"/>
          </a:p>
        </p:txBody>
      </p:sp>
      <p:pic>
        <p:nvPicPr>
          <p:cNvPr id="50179" name="Picture 2" descr="C:\Users\soma\Pictures\papilloma-fig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1905000"/>
            <a:ext cx="6707188" cy="37290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Well differentiated </a:t>
            </a:r>
            <a:r>
              <a:rPr lang="en-US" dirty="0" err="1" smtClean="0"/>
              <a:t>adenocarcinoma</a:t>
            </a:r>
            <a:endParaRPr lang="en-US" dirty="0"/>
          </a:p>
        </p:txBody>
      </p:sp>
      <p:pic>
        <p:nvPicPr>
          <p:cNvPr id="4" name="Content Placeholder 3" descr="http://www.ispub.com/ispub/iju/volume_3_number_1_57/interpretation_of_prostatic_biopsies_a_review/biopsy-fig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6143625" cy="469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Poorly differentiated </a:t>
            </a:r>
            <a:r>
              <a:rPr lang="en-US" dirty="0" err="1" smtClean="0"/>
              <a:t>adenocarcinoma</a:t>
            </a:r>
            <a:endParaRPr lang="en-US" dirty="0"/>
          </a:p>
        </p:txBody>
      </p:sp>
      <p:pic>
        <p:nvPicPr>
          <p:cNvPr id="4" name="Content Placeholder 3" descr="http://t1.gstatic.com/images?q=tbn:ANd9GcQYSEa_7mWhydhpskNgXBL91VSBWTp7-Uz_WYoY6GsduLUGgDANcw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648575" cy="503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breast-cancer.ca/images/bone-metastasis-breast-cancer.jpg"/>
          <p:cNvPicPr>
            <a:picLocks noGrp="1"/>
          </p:cNvPicPr>
          <p:nvPr>
            <p:ph idx="1"/>
          </p:nvPr>
        </p:nvPicPr>
        <p:blipFill>
          <a:blip r:embed="rId2" cstate="print">
            <a:lum bright="-4000"/>
          </a:blip>
          <a:srcRect/>
          <a:stretch>
            <a:fillRect/>
          </a:stretch>
        </p:blipFill>
        <p:spPr bwMode="auto">
          <a:xfrm>
            <a:off x="2133600" y="533400"/>
            <a:ext cx="5211098" cy="57451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1524000" y="3200400"/>
            <a:ext cx="2286000" cy="640080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 extrusionH="76200">
            <a:bevelT w="88900" h="88900" prst="relaxedInset"/>
            <a:extrusionClr>
              <a:srgbClr val="FF0000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Describe what you see</a:t>
            </a:r>
            <a:endParaRPr lang="en-US" dirty="0"/>
          </a:p>
        </p:txBody>
      </p:sp>
      <p:pic>
        <p:nvPicPr>
          <p:cNvPr id="4" name="Content Placeholder 3" descr="http://img.medscape.com/fullsize/migrated/editorial/cmecircle/2005/4898/images/slide5a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90600"/>
            <a:ext cx="6038850" cy="521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Tubular Adenoma-Colon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4012" y="2024856"/>
            <a:ext cx="589597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691" y="1600200"/>
            <a:ext cx="6034617" cy="4525963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Nevus</a:t>
            </a:r>
            <a:endParaRPr lang="en-US" dirty="0"/>
          </a:p>
        </p:txBody>
      </p:sp>
      <p:pic>
        <p:nvPicPr>
          <p:cNvPr id="4" name="Content Placeholder 3" descr="http://www.skinsight.com/images/dx/webAdult/nevus_36194_l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057400"/>
            <a:ext cx="5638800" cy="378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Nevus </a:t>
            </a:r>
            <a:endParaRPr lang="en-US" dirty="0"/>
          </a:p>
        </p:txBody>
      </p:sp>
      <p:pic>
        <p:nvPicPr>
          <p:cNvPr id="4" name="Content Placeholder 3" descr="http://www.webpathology.com/slides/slides/LymphNode_NevusCells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28800"/>
            <a:ext cx="6925733" cy="448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H. Mole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8800"/>
            <a:ext cx="6668770" cy="416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152</Words>
  <Application>Microsoft Office PowerPoint</Application>
  <PresentationFormat>On-screen Show (4:3)</PresentationFormat>
  <Paragraphs>60</Paragraphs>
  <Slides>45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NEOPLASIA</vt:lpstr>
      <vt:lpstr>Papilloma- Finger like projections</vt:lpstr>
      <vt:lpstr>Papilloma-Fibro-vascular core</vt:lpstr>
      <vt:lpstr>Multiple adenomatous polyps of the cecum </vt:lpstr>
      <vt:lpstr>Tubular Adenoma-Colon</vt:lpstr>
      <vt:lpstr>Slide 6</vt:lpstr>
      <vt:lpstr>Nevus</vt:lpstr>
      <vt:lpstr>Nevus </vt:lpstr>
      <vt:lpstr>H. Mole</vt:lpstr>
      <vt:lpstr>Lymphangioma</vt:lpstr>
      <vt:lpstr>Hemangioma</vt:lpstr>
      <vt:lpstr>              Hemangioma</vt:lpstr>
      <vt:lpstr>Hemangioma</vt:lpstr>
      <vt:lpstr>Meningioma</vt:lpstr>
      <vt:lpstr>Fibroma</vt:lpstr>
      <vt:lpstr>Chondroma</vt:lpstr>
      <vt:lpstr>Uterus with leiomyomas </vt:lpstr>
      <vt:lpstr>Leiomyoma-Benign looking spindle cells</vt:lpstr>
      <vt:lpstr>Benign lipoma on the serosal surface of the small intestine </vt:lpstr>
      <vt:lpstr>Lipoma</vt:lpstr>
      <vt:lpstr>Lipoma</vt:lpstr>
      <vt:lpstr>Fibroadenoma-Breast</vt:lpstr>
      <vt:lpstr>Fibroadenoma-Breast</vt:lpstr>
      <vt:lpstr>Pleomorphic adenoma-Salivary gland</vt:lpstr>
      <vt:lpstr>Pleomorphic adenoma-Salivary gland</vt:lpstr>
      <vt:lpstr>Hamartoma-Lung</vt:lpstr>
      <vt:lpstr>Choristoma-Stomach</vt:lpstr>
      <vt:lpstr>Gastroscopic view Ectopic pancreatic tissue</vt:lpstr>
      <vt:lpstr>Dermoid cyst</vt:lpstr>
      <vt:lpstr>Adenoma-Thyroid- Well circumscribed tumor</vt:lpstr>
      <vt:lpstr>Squamous cell carcinoma-Well differentiated</vt:lpstr>
      <vt:lpstr>Squamous cell carcinoma. The arrows pointing to?</vt:lpstr>
      <vt:lpstr>Adenocarcinoma. It Is ____________differentiated</vt:lpstr>
      <vt:lpstr>Adenocarcinoma. Is there any invasion?</vt:lpstr>
      <vt:lpstr>Adenocarcinoma-Local invasion</vt:lpstr>
      <vt:lpstr>Malignant tumor. What do you see?</vt:lpstr>
      <vt:lpstr>Find any malignant criteria</vt:lpstr>
      <vt:lpstr>Describe what you see</vt:lpstr>
      <vt:lpstr>            Tumor giant cells</vt:lpstr>
      <vt:lpstr>What is this?</vt:lpstr>
      <vt:lpstr>Cervical biopsy- What changes do you see?</vt:lpstr>
      <vt:lpstr>Well differentiated adenocarcinoma</vt:lpstr>
      <vt:lpstr>Poorly differentiated adenocarcinoma</vt:lpstr>
      <vt:lpstr>Slide 44</vt:lpstr>
      <vt:lpstr>Describe what you see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Nabil Salmo</dc:creator>
  <cp:lastModifiedBy>pathology</cp:lastModifiedBy>
  <cp:revision>17</cp:revision>
  <dcterms:created xsi:type="dcterms:W3CDTF">2011-08-02T16:38:53Z</dcterms:created>
  <dcterms:modified xsi:type="dcterms:W3CDTF">2011-10-27T07:43:17Z</dcterms:modified>
</cp:coreProperties>
</file>